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61" r:id="rId4"/>
    <p:sldId id="263" r:id="rId5"/>
    <p:sldId id="266" r:id="rId6"/>
    <p:sldId id="265" r:id="rId7"/>
    <p:sldId id="267" r:id="rId8"/>
    <p:sldId id="268" r:id="rId9"/>
    <p:sldId id="269" r:id="rId10"/>
    <p:sldId id="288" r:id="rId11"/>
    <p:sldId id="289" r:id="rId12"/>
    <p:sldId id="290" r:id="rId13"/>
    <p:sldId id="278" r:id="rId14"/>
    <p:sldId id="274" r:id="rId15"/>
    <p:sldId id="283" r:id="rId16"/>
    <p:sldId id="285" r:id="rId17"/>
    <p:sldId id="284" r:id="rId18"/>
    <p:sldId id="273" r:id="rId19"/>
    <p:sldId id="281" r:id="rId20"/>
    <p:sldId id="287" r:id="rId21"/>
    <p:sldId id="279" r:id="rId22"/>
    <p:sldId id="291" r:id="rId23"/>
    <p:sldId id="296" r:id="rId24"/>
    <p:sldId id="297" r:id="rId25"/>
    <p:sldId id="292" r:id="rId26"/>
    <p:sldId id="299" r:id="rId27"/>
    <p:sldId id="298" r:id="rId28"/>
    <p:sldId id="300" r:id="rId29"/>
    <p:sldId id="303" r:id="rId30"/>
    <p:sldId id="302" r:id="rId31"/>
    <p:sldId id="301" r:id="rId32"/>
    <p:sldId id="295" r:id="rId33"/>
    <p:sldId id="304" r:id="rId34"/>
    <p:sldId id="306" r:id="rId35"/>
    <p:sldId id="307" r:id="rId36"/>
    <p:sldId id="293" r:id="rId37"/>
    <p:sldId id="294" r:id="rId38"/>
    <p:sldId id="305" r:id="rId39"/>
    <p:sldId id="308" r:id="rId40"/>
    <p:sldId id="311" r:id="rId41"/>
    <p:sldId id="309" r:id="rId42"/>
    <p:sldId id="310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2" r:id="rId53"/>
    <p:sldId id="323" r:id="rId54"/>
    <p:sldId id="257" r:id="rId55"/>
    <p:sldId id="326" r:id="rId56"/>
    <p:sldId id="328" r:id="rId57"/>
    <p:sldId id="329" r:id="rId58"/>
    <p:sldId id="335" r:id="rId59"/>
    <p:sldId id="336" r:id="rId60"/>
    <p:sldId id="337" r:id="rId61"/>
    <p:sldId id="333" r:id="rId62"/>
    <p:sldId id="334" r:id="rId63"/>
    <p:sldId id="330" r:id="rId64"/>
    <p:sldId id="338" r:id="rId65"/>
    <p:sldId id="339" r:id="rId66"/>
    <p:sldId id="331" r:id="rId67"/>
    <p:sldId id="332" r:id="rId68"/>
    <p:sldId id="327" r:id="rId69"/>
    <p:sldId id="324" r:id="rId70"/>
    <p:sldId id="325" r:id="rId71"/>
    <p:sldId id="340" r:id="rId72"/>
    <p:sldId id="348" r:id="rId73"/>
    <p:sldId id="349" r:id="rId74"/>
    <p:sldId id="345" r:id="rId75"/>
    <p:sldId id="350" r:id="rId76"/>
    <p:sldId id="352" r:id="rId77"/>
    <p:sldId id="351" r:id="rId78"/>
    <p:sldId id="354" r:id="rId79"/>
    <p:sldId id="355" r:id="rId80"/>
    <p:sldId id="356" r:id="rId81"/>
    <p:sldId id="357" r:id="rId82"/>
    <p:sldId id="358" r:id="rId83"/>
    <p:sldId id="353" r:id="rId84"/>
    <p:sldId id="421" r:id="rId85"/>
    <p:sldId id="422" r:id="rId86"/>
    <p:sldId id="360" r:id="rId87"/>
    <p:sldId id="361" r:id="rId88"/>
    <p:sldId id="366" r:id="rId89"/>
    <p:sldId id="368" r:id="rId90"/>
    <p:sldId id="372" r:id="rId91"/>
    <p:sldId id="362" r:id="rId92"/>
    <p:sldId id="370" r:id="rId93"/>
    <p:sldId id="363" r:id="rId94"/>
    <p:sldId id="364" r:id="rId95"/>
    <p:sldId id="374" r:id="rId96"/>
    <p:sldId id="367" r:id="rId97"/>
    <p:sldId id="375" r:id="rId98"/>
    <p:sldId id="393" r:id="rId99"/>
    <p:sldId id="395" r:id="rId100"/>
    <p:sldId id="392" r:id="rId101"/>
    <p:sldId id="394" r:id="rId102"/>
    <p:sldId id="399" r:id="rId103"/>
    <p:sldId id="398" r:id="rId104"/>
    <p:sldId id="379" r:id="rId105"/>
    <p:sldId id="396" r:id="rId106"/>
    <p:sldId id="397" r:id="rId107"/>
    <p:sldId id="402" r:id="rId108"/>
    <p:sldId id="400" r:id="rId109"/>
    <p:sldId id="403" r:id="rId110"/>
    <p:sldId id="383" r:id="rId111"/>
    <p:sldId id="404" r:id="rId112"/>
    <p:sldId id="405" r:id="rId113"/>
    <p:sldId id="406" r:id="rId114"/>
    <p:sldId id="409" r:id="rId115"/>
    <p:sldId id="411" r:id="rId116"/>
    <p:sldId id="410" r:id="rId117"/>
    <p:sldId id="412" r:id="rId118"/>
    <p:sldId id="413" r:id="rId119"/>
    <p:sldId id="414" r:id="rId120"/>
    <p:sldId id="418" r:id="rId121"/>
    <p:sldId id="416" r:id="rId122"/>
    <p:sldId id="419" r:id="rId123"/>
    <p:sldId id="420" r:id="rId124"/>
    <p:sldId id="423" r:id="rId125"/>
    <p:sldId id="424" r:id="rId126"/>
    <p:sldId id="425" r:id="rId127"/>
    <p:sldId id="426" r:id="rId128"/>
    <p:sldId id="427" r:id="rId129"/>
    <p:sldId id="428" r:id="rId130"/>
    <p:sldId id="441" r:id="rId131"/>
    <p:sldId id="433" r:id="rId132"/>
    <p:sldId id="430" r:id="rId133"/>
    <p:sldId id="431" r:id="rId134"/>
    <p:sldId id="434" r:id="rId135"/>
    <p:sldId id="442" r:id="rId136"/>
    <p:sldId id="435" r:id="rId137"/>
    <p:sldId id="439" r:id="rId138"/>
    <p:sldId id="436" r:id="rId139"/>
    <p:sldId id="438" r:id="rId140"/>
    <p:sldId id="440" r:id="rId141"/>
    <p:sldId id="437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 2019" initials="o2" lastIdx="1" clrIdx="0">
    <p:extLst>
      <p:ext uri="{19B8F6BF-5375-455C-9EA6-DF929625EA0E}">
        <p15:presenceInfo xmlns:p15="http://schemas.microsoft.com/office/powerpoint/2012/main" userId="adf13463f9744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9F9F9"/>
    <a:srgbClr val="00C8F0"/>
    <a:srgbClr val="C3F4F5"/>
    <a:srgbClr val="C3F5EB"/>
    <a:srgbClr val="EEF4EC"/>
    <a:srgbClr val="E9F1E7"/>
    <a:srgbClr val="E2F6EC"/>
    <a:srgbClr val="178767"/>
    <a:srgbClr val="2FB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9:32:44.6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12,'0'-5,"0"-2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9:32:45.1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9:32:45.5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9:32:45.9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5D23-02EF-4123-881E-2352BF887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C6866-CDC4-4147-A1C0-EAD729C27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BE45D-1895-49FF-B7CE-D0ED88E4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C6ECC-C118-46CE-A30A-D78B1699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A836-F8C4-4D5D-8E3E-BFDB038D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9778-EE6B-4A4A-802A-E8C7764D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B97CB-A73B-4E4D-AE34-D14F386BE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64068-C5AF-41BA-96D0-648297E0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84B70-4C91-4CF6-A79B-27AC63D0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285D3-D4E0-486A-A603-3C220EDF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91F0C-44A5-4DB5-8620-B8E27FE6B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72B29-0E5D-448F-A5E6-A5BC23B61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C4EC-CFBD-4C55-8659-0BD46106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D61CB-E3EF-4D1A-BD98-EACE657B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A88C-E8BA-4035-8C58-FCA77281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3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7E11-3C27-4A77-9AFB-A4586551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F1DD3-43D6-49B6-A1B3-7F9FA330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2C59-C993-4141-AF3D-B902AE5C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F18A-A518-43F9-B430-FED8BBDB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9ED8B-890B-40A2-BE61-7BF58130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320-1ED7-430E-9B23-84239B84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03A-F7D4-48F6-B464-950B6295E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678FA-F691-47BB-A88A-039733F9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1F06C-F1F6-4798-B26F-0ABC3305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BDCBA-9B5E-4193-B388-204F93BB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A11E-A794-45C8-B151-286E6A0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478E-A54D-4DC9-BDB9-68B10566F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910FF-BFBD-4BE0-B315-58E7C238E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BCB2B-E4B3-4B37-A8CA-531A2AF2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BFD29-AC9C-44E3-BA45-D6B14291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48391-AACB-42F4-9F3C-437A3CDB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A02E-690A-4EC3-A2C6-3BF12CC4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5740C-7991-4E20-876C-693FD244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89866-1E5B-4257-AB9D-114A3607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5ACC7-D4AB-4757-A659-D9C87D520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48E7A-C129-472F-9077-7676BEA5D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A1C5B-88FA-4755-B63C-210D8DC1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FE794-FF91-4ADE-AA56-487FD1FF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D9793-70D4-42D3-B405-F3B8B0A3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6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83E1-ABBB-4E7A-8686-A7A649A8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79B7-2837-409B-929E-9CAB7536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B21F-5C1F-495A-9930-48D92450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86AE4-1AA8-40A2-A4C7-30901C26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0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5FD3F-4053-4CC2-8A8B-BF0BCF36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42DE7-4202-47F9-B4C9-AC1706EF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57EB6-B06D-4E89-BF31-76379EB8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2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19B3-8B03-4AAC-938D-C8EE2DB5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170A-825F-495E-9A46-8319261A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B0B17-3F53-49D3-BC9D-A5628BE4C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1D378-3966-4805-B431-B6897062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9DB4-37B9-4164-AC74-D59CAD4E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E768D-35DC-4E17-BCA3-61D0F2A3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7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8DC6-A51A-424E-9936-15DB44D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AA311-F752-4257-842B-4C1F58829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8B2FC-FE00-4BA8-B5DB-4BD8914E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106B1-8FFC-4787-9971-53546788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42142-5122-4584-A5F9-7A590234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704EA-C65E-42F3-A37F-B60746F1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9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94464-6C6C-49EC-9365-7712BAF1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53BC-C0DB-4B22-9758-C4D680B4B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801AB-CCC7-424B-9BBD-09DB2E0EC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9806-57E8-4F20-96C3-229A2CB49F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4493-844A-4059-82EE-BB4C08D18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D682-D669-411D-85C3-0797ABF0D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7CAAC-E475-4B03-BC93-FFEC431C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1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129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arty.com/2019/07/menghitung-tinggi-badan-berat-badan-dan.html" TargetMode="External"/><Relationship Id="rId2" Type="http://schemas.openxmlformats.org/officeDocument/2006/relationships/hyperlink" Target="https://www.who.int/tools/child-growth-standards/standards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0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1587-856A-4E8F-AA47-3D7498E79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E-Imunisasi</a:t>
            </a:r>
            <a:br>
              <a:rPr lang="en-US" dirty="0"/>
            </a:br>
            <a:r>
              <a:rPr lang="en-US" dirty="0" err="1"/>
              <a:t>untuk</a:t>
            </a:r>
            <a:r>
              <a:rPr lang="en-US" dirty="0"/>
              <a:t> Tenaga Kesehatan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6F7D8-F60A-4011-98D9-33772913E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5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BD19-3677-4DBC-83AB-FE42FAB4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046480"/>
            <a:ext cx="11490960" cy="558800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UNDANG-UNDANG REPUBLIK INDONESIA NOMOR 4 TAHUN 2019 TENTANG KEBIDANAN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61 </a:t>
            </a:r>
            <a:br>
              <a:rPr lang="en-US" sz="2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05EE-08CA-43BD-BB2D-8BBE1FC2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524000"/>
            <a:ext cx="11490960" cy="5161279"/>
          </a:xfrm>
        </p:spPr>
        <p:txBody>
          <a:bodyPr>
            <a:normAutofit fontScale="92500" lnSpcReduction="20000"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berkewajiban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kewenangan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mematuhi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etik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prosedur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operasional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benar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lengkap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mengenai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tindakan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kepada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dan/atau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keluarganya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kewenangannya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sv-SE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memperoleh persetujuan dari Klien atau keluarganya atas tindakan yang akan diberikan; </a:t>
            </a:r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merujuk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tidak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ditangani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dokter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Fasilitas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Kesehatan;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e.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mendokumentasikan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Asuhan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f. menjaga kerahasiaan kesehatan Klien;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g.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menghormati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h.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tindakan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pelimpahan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dokter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Bidan; </a:t>
            </a:r>
          </a:p>
          <a:p>
            <a:pPr marL="0" indent="0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penugasan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khusus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ditetapkan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oleh Pemerintah Pusat; </a:t>
            </a:r>
          </a:p>
          <a:p>
            <a:pPr marL="0" indent="0">
              <a:buNone/>
            </a:pPr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j. meningkatkan mutu Pelayanan Kebidanan;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k.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mempertahankan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meningkatkan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pengetahuan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dan/atau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keterampilannya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melalui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pendidikan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dan/atau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pelatihan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dan/atau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pertolongan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gawat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darurat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endParaRPr lang="sv-SE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10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D8ED-31F4-4442-9D63-8C6C31E1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4" y="1087655"/>
            <a:ext cx="10853286" cy="5688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Wireframe </a:t>
            </a:r>
            <a:r>
              <a:rPr lang="en-US" b="1" dirty="0" err="1"/>
              <a:t>Membuat</a:t>
            </a:r>
            <a:r>
              <a:rPr lang="en-US" b="1" dirty="0"/>
              <a:t> Janji Vaksinasi </a:t>
            </a:r>
            <a:r>
              <a:rPr lang="en-US" b="1" dirty="0" err="1"/>
              <a:t>dengan</a:t>
            </a:r>
            <a:r>
              <a:rPr lang="en-US" b="1" dirty="0"/>
              <a:t> Nakes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Booking (</a:t>
            </a:r>
            <a:r>
              <a:rPr lang="en-US" dirty="0" err="1"/>
              <a:t>menghindari</a:t>
            </a:r>
            <a:r>
              <a:rPr lang="en-US" dirty="0"/>
              <a:t> double book) =&gt;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Nakes yang </a:t>
            </a:r>
            <a:r>
              <a:rPr lang="en-US" dirty="0" err="1"/>
              <a:t>sama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Jadwal Nakes: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8878DB-E74F-47B7-96C1-B7FD585F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" y="81815"/>
            <a:ext cx="11007291" cy="842211"/>
          </a:xfrm>
        </p:spPr>
        <p:txBody>
          <a:bodyPr>
            <a:normAutofit/>
          </a:bodyPr>
          <a:lstStyle/>
          <a:p>
            <a:r>
              <a:rPr lang="en-US" dirty="0"/>
              <a:t>Vaksinasi</a:t>
            </a:r>
          </a:p>
        </p:txBody>
      </p:sp>
    </p:spTree>
    <p:extLst>
      <p:ext uri="{BB962C8B-B14F-4D97-AF65-F5344CB8AC3E}">
        <p14:creationId xmlns:p14="http://schemas.microsoft.com/office/powerpoint/2010/main" val="32546985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D8ED-31F4-4442-9D63-8C6C31E1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4" y="1087655"/>
            <a:ext cx="10853286" cy="5688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Wireframe </a:t>
            </a:r>
            <a:r>
              <a:rPr lang="en-US" b="1" dirty="0" err="1"/>
              <a:t>Membuat</a:t>
            </a:r>
            <a:r>
              <a:rPr lang="en-US" b="1" dirty="0"/>
              <a:t> Janji Vaksinasi </a:t>
            </a:r>
            <a:r>
              <a:rPr lang="en-US" b="1" dirty="0" err="1"/>
              <a:t>dengan</a:t>
            </a:r>
            <a:r>
              <a:rPr lang="en-US" b="1" dirty="0"/>
              <a:t> Nakes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tergantung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jadwal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diajukan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Nakes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Booking (</a:t>
            </a:r>
            <a:r>
              <a:rPr lang="en-US" dirty="0" err="1"/>
              <a:t>menghindari</a:t>
            </a:r>
            <a:r>
              <a:rPr lang="en-US" dirty="0"/>
              <a:t> double book) =&gt;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Nakes yang </a:t>
            </a:r>
            <a:r>
              <a:rPr lang="en-US" dirty="0" err="1"/>
              <a:t>sama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Jadwal Nakes: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Ketersediaan</a:t>
            </a:r>
            <a:r>
              <a:rPr lang="en-US" dirty="0"/>
              <a:t> Vaksin</a:t>
            </a:r>
          </a:p>
          <a:p>
            <a:pPr marL="0" indent="0">
              <a:buNone/>
            </a:pPr>
            <a:r>
              <a:rPr lang="en-US" dirty="0"/>
              <a:t>- Jadwal Kerja Nakes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Imunisasi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8878DB-E74F-47B7-96C1-B7FD585F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" y="81815"/>
            <a:ext cx="11007291" cy="842211"/>
          </a:xfrm>
        </p:spPr>
        <p:txBody>
          <a:bodyPr>
            <a:normAutofit/>
          </a:bodyPr>
          <a:lstStyle/>
          <a:p>
            <a:r>
              <a:rPr lang="en-US" dirty="0"/>
              <a:t>Vaksinasi</a:t>
            </a:r>
          </a:p>
        </p:txBody>
      </p:sp>
    </p:spTree>
    <p:extLst>
      <p:ext uri="{BB962C8B-B14F-4D97-AF65-F5344CB8AC3E}">
        <p14:creationId xmlns:p14="http://schemas.microsoft.com/office/powerpoint/2010/main" val="30365306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B086-DF48-4881-AFF2-BDAFEE44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Rekam Medis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6E993-38DA-48D4-9D8A-9FD6DE15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>
                <a:solidFill>
                  <a:srgbClr val="202124"/>
                </a:solidFill>
                <a:latin typeface="arial" panose="020B0604020202020204" pitchFamily="34" charset="0"/>
              </a:rPr>
              <a:t>Permenkes 269 Tahun 2008</a:t>
            </a:r>
          </a:p>
          <a:p>
            <a:pPr marL="0" indent="0">
              <a:buNone/>
            </a:pPr>
            <a:r>
              <a:rPr lang="sv-SE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Rekam medis</a:t>
            </a:r>
            <a:r>
              <a:rPr lang="sv-S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adalah berkas yang berisikan catatan dan dokumen tentang identitas pasien, pemeriksaan, pengobatan, tindakan dan pelayanan lain yang telah diberikan kepada pasien.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Ringkasan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(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, </a:t>
            </a:r>
            <a:r>
              <a:rPr lang="en-US" dirty="0" err="1"/>
              <a:t>dicatat</a:t>
            </a:r>
            <a:r>
              <a:rPr lang="en-US" dirty="0"/>
              <a:t> atau </a:t>
            </a:r>
            <a:r>
              <a:rPr lang="en-US" dirty="0" err="1"/>
              <a:t>dicopy</a:t>
            </a:r>
            <a:r>
              <a:rPr lang="en-US" dirty="0"/>
              <a:t> oleh </a:t>
            </a:r>
            <a:r>
              <a:rPr lang="en-US" dirty="0" err="1"/>
              <a:t>pasien</a:t>
            </a:r>
            <a:r>
              <a:rPr lang="en-US" dirty="0"/>
              <a:t> atau orang yang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kuasa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389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6F5F-F32C-472C-8C2B-07758CF5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Rekam Medis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5CB2-E740-4328-8D12-983922FAB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Rekam Medis Pasien Rawat Jalan,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Rekam Medis Pasien Rawat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-apple-system"/>
              </a:rPr>
              <a:t>Inap</a:t>
            </a: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,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Rekam Medis Pasien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-apple-system"/>
              </a:rPr>
              <a:t>Gawat</a:t>
            </a: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-apple-system"/>
              </a:rPr>
              <a:t>Darurat</a:t>
            </a: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,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Rekam Medis Pasien dalam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-apple-system"/>
              </a:rPr>
              <a:t>keadaan</a:t>
            </a: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-apple-system"/>
              </a:rPr>
              <a:t>Bencana</a:t>
            </a:r>
            <a:r>
              <a:rPr lang="en-US" b="0" i="0" dirty="0">
                <a:solidFill>
                  <a:srgbClr val="252525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287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5FF3-89E8-4F49-8FA4-33D7AB0C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D0D9-9BA8-41EC-8E61-5487C264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Pemeliharaan</a:t>
            </a:r>
            <a:r>
              <a:rPr lang="en-US" b="1" dirty="0"/>
              <a:t> Kesehatan dan </a:t>
            </a:r>
            <a:r>
              <a:rPr lang="en-US" b="1" dirty="0" err="1"/>
              <a:t>Pengobatan</a:t>
            </a:r>
            <a:r>
              <a:rPr lang="en-US" b="1" dirty="0"/>
              <a:t> Pasien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Disiplin</a:t>
            </a:r>
            <a:r>
              <a:rPr lang="en-US" dirty="0"/>
              <a:t> dan </a:t>
            </a:r>
            <a:r>
              <a:rPr lang="en-US" dirty="0" err="1"/>
              <a:t>Penegakkan</a:t>
            </a:r>
            <a:r>
              <a:rPr lang="en-US" dirty="0"/>
              <a:t> Etika Nakes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Dasar </a:t>
            </a:r>
            <a:r>
              <a:rPr lang="en-US" dirty="0" err="1"/>
              <a:t>Pembayar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Kesehatan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Alat Bukti dalam Proses </a:t>
            </a:r>
            <a:r>
              <a:rPr lang="en-US" dirty="0" err="1"/>
              <a:t>Penegakan</a:t>
            </a:r>
            <a:r>
              <a:rPr lang="en-US" dirty="0"/>
              <a:t> Hukum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Keperluan</a:t>
            </a:r>
            <a:r>
              <a:rPr lang="en-US" b="1" dirty="0"/>
              <a:t> Pendidikan dan </a:t>
            </a:r>
            <a:r>
              <a:rPr lang="en-US" b="1" dirty="0" err="1"/>
              <a:t>Penelitian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</a:t>
            </a:r>
            <a:r>
              <a:rPr lang="en-US" b="1" dirty="0" err="1"/>
              <a:t>Statistik</a:t>
            </a:r>
            <a:r>
              <a:rPr lang="en-US" b="1" dirty="0"/>
              <a:t> Kesehatan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37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2D4D-E930-46F3-983B-516ACF65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Rekam Medis :</a:t>
            </a:r>
            <a:br>
              <a:rPr lang="en-US" dirty="0"/>
            </a:br>
            <a:r>
              <a:rPr lang="en-US" sz="3200" dirty="0"/>
              <a:t>Jenis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E26B-B29C-487A-84A5-012289C7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627" y="1825625"/>
            <a:ext cx="11209106" cy="47395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6B6B6B"/>
                </a:solidFill>
                <a:latin typeface="Jost"/>
              </a:rPr>
              <a:t>D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klinis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atau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medis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yaitu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segala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tentang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riwayat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penyakit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hasil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pemeriksaan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fisik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diagnosis,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pengobatan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serta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hasilnya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laporan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dokter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perawat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hasil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pemeriksaan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laboratorium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rontgen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scanning, dan lain-lain.</a:t>
            </a:r>
          </a:p>
          <a:p>
            <a:pPr marL="514350" indent="-514350">
              <a:buAutoNum type="arabicPeriod"/>
            </a:pPr>
            <a:endParaRPr lang="en-US" b="0" i="0" dirty="0">
              <a:solidFill>
                <a:srgbClr val="6B6B6B"/>
              </a:solidFill>
              <a:effectLst/>
              <a:latin typeface="Jost"/>
            </a:endParaRPr>
          </a:p>
          <a:p>
            <a:pPr marL="514350" indent="-514350">
              <a:buAutoNum type="arabicPeriod"/>
            </a:pP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demografi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yaitu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segala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pendukung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yang tidak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berhubungan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secara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langsung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dengan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medis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seperti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identitas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data social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ekonomi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alamat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dan lain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sebagainya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. Isi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dari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rekam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medis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baik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klinis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maupun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data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demografi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bersifat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rahasia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.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Maka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dari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di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setiap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dokumen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rekam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medis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selalu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tertulis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kata”RAHASIA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”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dari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dokumen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rekam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medis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bersifat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rahasia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,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yaitu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menjelaskan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hubungan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yang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khusus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antara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pasien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dengan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dokter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yang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wajib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di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lindungi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sesuai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dengan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kode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etik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kedokteran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dan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peraturan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perundang-undangan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 yang </a:t>
            </a:r>
            <a:r>
              <a:rPr lang="en-US" b="0" i="0" dirty="0" err="1">
                <a:solidFill>
                  <a:srgbClr val="6B6B6B"/>
                </a:solidFill>
                <a:effectLst/>
                <a:latin typeface="Jost"/>
              </a:rPr>
              <a:t>berlaku</a:t>
            </a:r>
            <a:r>
              <a:rPr lang="en-US" b="0" i="0" dirty="0">
                <a:solidFill>
                  <a:srgbClr val="6B6B6B"/>
                </a:solidFill>
                <a:effectLst/>
                <a:latin typeface="Jost"/>
              </a:rPr>
              <a:t>.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sz="2200" dirty="0"/>
              <a:t>Univ </a:t>
            </a:r>
            <a:r>
              <a:rPr lang="en-US" sz="2200" dirty="0" err="1"/>
              <a:t>Karangturi</a:t>
            </a:r>
            <a:r>
              <a:rPr lang="en-US" sz="2200" dirty="0"/>
              <a:t>, </a:t>
            </a:r>
            <a:r>
              <a:rPr lang="en-US" sz="2200" dirty="0" err="1"/>
              <a:t>Jur</a:t>
            </a:r>
            <a:r>
              <a:rPr lang="en-US" sz="2200" dirty="0"/>
              <a:t> Rekam Medik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91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FB09-D71E-4439-AFBF-99FBE811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 Rekam Medis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83D0-04FC-4668-B870-DDE9D4A31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 err="1">
                <a:effectLst/>
                <a:latin typeface="-apple-system"/>
              </a:rPr>
              <a:t>identitas</a:t>
            </a:r>
            <a:r>
              <a:rPr lang="en-US" b="1" i="0" dirty="0">
                <a:effectLst/>
                <a:latin typeface="-apple-system"/>
              </a:rPr>
              <a:t> Pasien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tanggal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dan 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waktu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“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tindakan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hasil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anamnesis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-apple-system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i="0" dirty="0" err="1">
                <a:effectLst/>
                <a:latin typeface="-apple-system"/>
              </a:rPr>
              <a:t>keluhan</a:t>
            </a:r>
            <a:r>
              <a:rPr lang="en-US" b="0" i="0" dirty="0">
                <a:effectLst/>
                <a:latin typeface="-apple-system"/>
              </a:rPr>
              <a:t> dan </a:t>
            </a:r>
            <a:r>
              <a:rPr lang="en-US" b="0" i="0" dirty="0" err="1">
                <a:effectLst/>
                <a:latin typeface="-apple-system"/>
              </a:rPr>
              <a:t>riwayat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penyakit</a:t>
            </a:r>
            <a:endParaRPr lang="en-US" b="0" i="0" dirty="0">
              <a:effectLst/>
              <a:latin typeface="-apple-system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hasil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pemeriksaan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fisik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dan 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penunjang</a:t>
            </a:r>
            <a:r>
              <a:rPr lang="en-US" b="1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252525"/>
                </a:solidFill>
                <a:effectLst/>
                <a:latin typeface="-apple-system"/>
              </a:rPr>
              <a:t>medik</a:t>
            </a:r>
            <a:endParaRPr lang="en-US" b="1" i="0" dirty="0">
              <a:solidFill>
                <a:srgbClr val="252525"/>
              </a:solidFill>
              <a:effectLst/>
              <a:latin typeface="-apple-system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  <a:latin typeface="-apple-system"/>
              </a:rPr>
              <a:t>diagnosis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rencana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penatalaksanaan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; </a:t>
            </a: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pengobatan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 dan/atau “</a:t>
            </a:r>
            <a:r>
              <a:rPr 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tindakan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pelayanan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Iain yang telah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diberikan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kepada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pasien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; 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serta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dokumen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pendukung</a:t>
            </a:r>
            <a:r>
              <a:rPr lang="en-US" i="0" dirty="0">
                <a:solidFill>
                  <a:srgbClr val="252525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rgbClr val="252525"/>
                </a:solidFill>
                <a:effectLst/>
                <a:latin typeface="-apple-system"/>
              </a:rPr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772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4E84-AF12-41B4-8B9A-E27F59DC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Anamnesis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E24B2-2E93-4775-A455-47FA667E8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Cara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pemeriksaan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dilakukan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wawancara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langsung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pasien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atau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lain.</a:t>
            </a:r>
          </a:p>
          <a:p>
            <a:pPr marL="0" indent="0" algn="l">
              <a:buNone/>
            </a:pPr>
            <a:r>
              <a:rPr lang="it-IT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Apa saja yang di Anamnesis?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Identitas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Keluhan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Utama (KU)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Riwayat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Penyakit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Sekarang (RPS)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Riwayat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Penyakit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Dahulu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(RPD)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Riwayat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Penyakit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Keluarga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(RPK)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Riwayat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Kebiasaan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048646CD-C6E2-4B94-9A3E-AF6C1D2747CD}"/>
              </a:ext>
            </a:extLst>
          </p:cNvPr>
          <p:cNvSpPr txBox="1"/>
          <p:nvPr/>
        </p:nvSpPr>
        <p:spPr>
          <a:xfrm>
            <a:off x="11438466" y="617696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806135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364E-AAD8-4E5E-9355-BAE3AA3E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Penyimpanan</a:t>
            </a:r>
            <a:r>
              <a:rPr lang="en-US" dirty="0"/>
              <a:t> Rekam Medis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6637F-02AB-4DBE-98E7-DC174D4F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Depkes</a:t>
            </a:r>
            <a:r>
              <a:rPr lang="en-US" dirty="0"/>
              <a:t> RI (2006), </a:t>
            </a:r>
          </a:p>
          <a:p>
            <a:pPr marL="0" indent="0">
              <a:buNone/>
            </a:pPr>
            <a:r>
              <a:rPr lang="en-US" dirty="0"/>
              <a:t>-Rekam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b="1" dirty="0" err="1"/>
              <a:t>nomor</a:t>
            </a:r>
            <a:r>
              <a:rPr lang="en-US" b="1" dirty="0"/>
              <a:t> </a:t>
            </a:r>
            <a:r>
              <a:rPr lang="en-US" b="1" dirty="0" err="1"/>
              <a:t>registrasi</a:t>
            </a:r>
            <a:r>
              <a:rPr lang="en-US" b="1" dirty="0"/>
              <a:t> </a:t>
            </a:r>
            <a:r>
              <a:rPr lang="en-US" dirty="0" err="1"/>
              <a:t>pasien</a:t>
            </a:r>
            <a:r>
              <a:rPr lang="en-US" dirty="0"/>
              <a:t> atau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diurutkan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(terminal digit),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tengah</a:t>
            </a:r>
            <a:r>
              <a:rPr lang="en-US" dirty="0"/>
              <a:t> (middle digit) atau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(straight numerical).</a:t>
            </a:r>
          </a:p>
          <a:p>
            <a:pPr marL="0" indent="0">
              <a:buNone/>
            </a:pPr>
            <a:r>
              <a:rPr lang="en-US" dirty="0"/>
              <a:t>-Rekam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rawat</a:t>
            </a:r>
            <a:r>
              <a:rPr lang="en-US" dirty="0"/>
              <a:t> </a:t>
            </a:r>
            <a:r>
              <a:rPr lang="en-US" dirty="0" err="1"/>
              <a:t>inap</a:t>
            </a:r>
            <a:r>
              <a:rPr lang="en-US" dirty="0"/>
              <a:t> di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sekurang-kurangnya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 err="1"/>
              <a:t>jangka</a:t>
            </a:r>
            <a:r>
              <a:rPr lang="en-US" b="1" dirty="0"/>
              <a:t> 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dirty="0"/>
              <a:t>5 (lima)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terhitung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berobat</a:t>
            </a:r>
            <a:r>
              <a:rPr lang="en-US" dirty="0"/>
              <a:t> atau </a:t>
            </a:r>
            <a:r>
              <a:rPr lang="en-US" dirty="0" err="1"/>
              <a:t>dipulangkan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terpusat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menyatukan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rawat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, </a:t>
            </a:r>
            <a:r>
              <a:rPr lang="en-US" dirty="0" err="1"/>
              <a:t>rawat</a:t>
            </a:r>
            <a:r>
              <a:rPr lang="en-US" dirty="0"/>
              <a:t> </a:t>
            </a:r>
            <a:r>
              <a:rPr lang="en-US" dirty="0" err="1"/>
              <a:t>inap</a:t>
            </a:r>
            <a:r>
              <a:rPr lang="en-US" dirty="0"/>
              <a:t>, dan </a:t>
            </a:r>
            <a:r>
              <a:rPr lang="en-US" dirty="0" err="1"/>
              <a:t>rawat</a:t>
            </a:r>
            <a:r>
              <a:rPr lang="en-US" dirty="0"/>
              <a:t> </a:t>
            </a:r>
            <a:r>
              <a:rPr lang="en-US" dirty="0" err="1"/>
              <a:t>darurat</a:t>
            </a:r>
            <a:r>
              <a:rPr lang="en-US" dirty="0"/>
              <a:t> di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. Dalam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lokasi </a:t>
            </a:r>
            <a:r>
              <a:rPr lang="en-US" dirty="0" err="1"/>
              <a:t>layanan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7214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DAB0-135D-431D-8E2C-9857C7BE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Sanksi</a:t>
            </a:r>
            <a:r>
              <a:rPr lang="en-US" dirty="0"/>
              <a:t> </a:t>
            </a:r>
            <a:r>
              <a:rPr lang="fi-FI" sz="4000" i="0" dirty="0">
                <a:solidFill>
                  <a:srgbClr val="111111"/>
                </a:solidFill>
                <a:effectLst/>
              </a:rPr>
              <a:t>pelanggaran kerahasiaan rekam medis pasien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2D0A-6AC2-4292-A073-D5728120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Sanksi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pelanggaran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yang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dapat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dikenakan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Pasal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79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butir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c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Undang-undang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Nomor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29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Tahun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2004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tentang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Praktik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Kedokteran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mengancam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sanksi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pidana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kurungan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paling lama 1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satu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tahun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atau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denda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paling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banyakRp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. 50.000.000,- (Lima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puluh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juta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rupiah)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7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09AF-AE09-434B-A50C-C0DE967E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3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 Bidan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4850-6621-4AC1-8881-A2049256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46 </a:t>
            </a:r>
          </a:p>
          <a:p>
            <a:pPr marL="0" indent="0">
              <a:buNone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menyelenggarakan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Bidan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bertugas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meliputi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ibu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kesehatan 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anak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reproduksi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perempuan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keluarga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berencana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pelaksanaan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berdasarkan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pelimpahan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0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dan/atau </a:t>
            </a:r>
          </a:p>
          <a:p>
            <a:pPr marL="0" indent="0">
              <a:buNone/>
            </a:pPr>
            <a:r>
              <a:rPr lang="fi-FI" sz="4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e. pelaksanaan tugas dalam keadaan keterbatasan tertentu. </a:t>
            </a:r>
          </a:p>
          <a:p>
            <a:pPr marL="0" indent="0">
              <a:buNone/>
            </a:pPr>
            <a:endParaRPr lang="fi-FI" sz="40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secara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bersama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atau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sendiri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(3)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Pelaksanaan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secara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bertanggung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jawab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akuntabel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58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D0C8-4090-4E80-BE07-090617FA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F011-E14F-4498-BE72-E573BE55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r>
              <a:rPr lang="en-US" dirty="0"/>
              <a:t> :</a:t>
            </a:r>
          </a:p>
          <a:p>
            <a:endParaRPr lang="en-US" dirty="0"/>
          </a:p>
          <a:p>
            <a:r>
              <a:rPr lang="en-US" dirty="0" err="1"/>
              <a:t>Permenkes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269/MENKES/PER/</a:t>
            </a:r>
            <a:r>
              <a:rPr lang="en-US" dirty="0" err="1"/>
              <a:t>lll</a:t>
            </a:r>
            <a:r>
              <a:rPr lang="en-US" dirty="0"/>
              <a:t>/2008 </a:t>
            </a:r>
            <a:r>
              <a:rPr lang="en-US" dirty="0" err="1"/>
              <a:t>tentang</a:t>
            </a:r>
            <a:r>
              <a:rPr lang="en-US" dirty="0"/>
              <a:t> Rekam Medis</a:t>
            </a:r>
          </a:p>
          <a:p>
            <a:r>
              <a:rPr lang="en-US" dirty="0"/>
              <a:t>PERSI; Rekam Medis: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Rahasia</a:t>
            </a:r>
            <a:r>
              <a:rPr lang="en-US" dirty="0"/>
              <a:t>?</a:t>
            </a:r>
          </a:p>
          <a:p>
            <a:r>
              <a:rPr lang="en-US" dirty="0" err="1"/>
              <a:t>Konsil</a:t>
            </a:r>
            <a:r>
              <a:rPr lang="en-US" dirty="0"/>
              <a:t> </a:t>
            </a:r>
            <a:r>
              <a:rPr lang="en-US" dirty="0" err="1"/>
              <a:t>Kedokteran</a:t>
            </a:r>
            <a:r>
              <a:rPr lang="en-US" dirty="0"/>
              <a:t> Indonesia; Manual Rekam Medis; Jakarta 2006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97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801D-F0EF-4695-823A-E9D66BD9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ECB23-9854-45CB-83C6-C278989ECC38}"/>
              </a:ext>
            </a:extLst>
          </p:cNvPr>
          <p:cNvSpPr/>
          <p:nvPr/>
        </p:nvSpPr>
        <p:spPr>
          <a:xfrm>
            <a:off x="838200" y="2456847"/>
            <a:ext cx="1423737" cy="9240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&gt; Registrasi Pasien: Scan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4C6AB-B017-482C-8D98-ED184D21F810}"/>
              </a:ext>
            </a:extLst>
          </p:cNvPr>
          <p:cNvSpPr/>
          <p:nvPr/>
        </p:nvSpPr>
        <p:spPr>
          <a:xfrm>
            <a:off x="5875421" y="1794065"/>
            <a:ext cx="1584158" cy="1325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 &gt;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:Daftar </a:t>
            </a:r>
            <a:r>
              <a:rPr lang="en-US" dirty="0" err="1">
                <a:solidFill>
                  <a:schemeClr val="tx1"/>
                </a:solidFill>
              </a:rPr>
              <a:t>Tamu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FA29C-94FB-4D13-B3A0-1D2EF3ABD022}"/>
              </a:ext>
            </a:extLst>
          </p:cNvPr>
          <p:cNvSpPr/>
          <p:nvPr/>
        </p:nvSpPr>
        <p:spPr>
          <a:xfrm>
            <a:off x="5791999" y="3668267"/>
            <a:ext cx="2867531" cy="1325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 &gt;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:Vaksinasi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:Pemeriksaan </a:t>
            </a:r>
            <a:r>
              <a:rPr lang="en-US" dirty="0" err="1">
                <a:solidFill>
                  <a:schemeClr val="tx1"/>
                </a:solidFill>
              </a:rPr>
              <a:t>Fisik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799A423B-1CDA-4173-BB0C-1AC90134C95D}"/>
              </a:ext>
            </a:extLst>
          </p:cNvPr>
          <p:cNvSpPr/>
          <p:nvPr/>
        </p:nvSpPr>
        <p:spPr>
          <a:xfrm>
            <a:off x="2569945" y="2408721"/>
            <a:ext cx="1878532" cy="1020278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Identitas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Aktivitas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6C8273-9856-42D2-A16D-9813B61AECEA}"/>
              </a:ext>
            </a:extLst>
          </p:cNvPr>
          <p:cNvCxnSpPr>
            <a:cxnSpLocks/>
          </p:cNvCxnSpPr>
          <p:nvPr/>
        </p:nvCxnSpPr>
        <p:spPr>
          <a:xfrm>
            <a:off x="2261937" y="2952551"/>
            <a:ext cx="30800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8B5F34-BF0E-4C46-9AA1-A6BEC1B7E68C}"/>
              </a:ext>
            </a:extLst>
          </p:cNvPr>
          <p:cNvCxnSpPr/>
          <p:nvPr/>
        </p:nvCxnSpPr>
        <p:spPr>
          <a:xfrm flipV="1">
            <a:off x="4448477" y="2560320"/>
            <a:ext cx="643287" cy="240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A5CD0A-D9DA-479D-A477-DD7BCFEFBAB0}"/>
              </a:ext>
            </a:extLst>
          </p:cNvPr>
          <p:cNvCxnSpPr>
            <a:cxnSpLocks/>
          </p:cNvCxnSpPr>
          <p:nvPr/>
        </p:nvCxnSpPr>
        <p:spPr>
          <a:xfrm>
            <a:off x="4448477" y="2952551"/>
            <a:ext cx="633662" cy="4620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3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9575713-2324-4458-9DD0-9A3C0EE4468A}"/>
              </a:ext>
            </a:extLst>
          </p:cNvPr>
          <p:cNvSpPr/>
          <p:nvPr/>
        </p:nvSpPr>
        <p:spPr>
          <a:xfrm>
            <a:off x="9904634" y="3506643"/>
            <a:ext cx="2019699" cy="255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01DD88-7A67-4512-9A90-432C309C3733}"/>
              </a:ext>
            </a:extLst>
          </p:cNvPr>
          <p:cNvSpPr/>
          <p:nvPr/>
        </p:nvSpPr>
        <p:spPr>
          <a:xfrm>
            <a:off x="7561280" y="3497018"/>
            <a:ext cx="2019699" cy="255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C1BFD6-7117-4F57-9A0A-4EC7EA88B0D1}"/>
              </a:ext>
            </a:extLst>
          </p:cNvPr>
          <p:cNvSpPr/>
          <p:nvPr/>
        </p:nvSpPr>
        <p:spPr>
          <a:xfrm>
            <a:off x="5173618" y="3497018"/>
            <a:ext cx="2019699" cy="2557314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3754C7-495C-435C-AC7F-FDBFFAA0DB7A}"/>
              </a:ext>
            </a:extLst>
          </p:cNvPr>
          <p:cNvSpPr/>
          <p:nvPr/>
        </p:nvSpPr>
        <p:spPr>
          <a:xfrm>
            <a:off x="384618" y="116602"/>
            <a:ext cx="2019699" cy="2557314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FB5C299-0B1D-4DC4-A2BE-C635DB9EEDFE}"/>
              </a:ext>
            </a:extLst>
          </p:cNvPr>
          <p:cNvSpPr/>
          <p:nvPr/>
        </p:nvSpPr>
        <p:spPr>
          <a:xfrm>
            <a:off x="2950949" y="116602"/>
            <a:ext cx="2019699" cy="255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6FD436-85DC-45B3-A34A-4F56D1FC523B}"/>
              </a:ext>
            </a:extLst>
          </p:cNvPr>
          <p:cNvSpPr/>
          <p:nvPr/>
        </p:nvSpPr>
        <p:spPr>
          <a:xfrm>
            <a:off x="5094178" y="104358"/>
            <a:ext cx="4248000" cy="255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AA8D4-4DB8-42E9-BD60-E09555D54C31}"/>
              </a:ext>
            </a:extLst>
          </p:cNvPr>
          <p:cNvSpPr/>
          <p:nvPr/>
        </p:nvSpPr>
        <p:spPr>
          <a:xfrm>
            <a:off x="508539" y="190902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2DDFF-00A8-490D-A22C-A2DC664EF374}"/>
              </a:ext>
            </a:extLst>
          </p:cNvPr>
          <p:cNvSpPr/>
          <p:nvPr/>
        </p:nvSpPr>
        <p:spPr>
          <a:xfrm>
            <a:off x="673773" y="1193533"/>
            <a:ext cx="1434163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a)</a:t>
            </a:r>
            <a:r>
              <a:rPr lang="en-US" sz="1200" dirty="0">
                <a:solidFill>
                  <a:schemeClr val="tx1"/>
                </a:solidFill>
              </a:rPr>
              <a:t> Riwayat Janji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9401E-8A78-4480-9275-0438158D4563}"/>
              </a:ext>
            </a:extLst>
          </p:cNvPr>
          <p:cNvSpPr/>
          <p:nvPr/>
        </p:nvSpPr>
        <p:spPr>
          <a:xfrm>
            <a:off x="673774" y="1455019"/>
            <a:ext cx="1434164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b)</a:t>
            </a:r>
            <a:r>
              <a:rPr lang="en-US" sz="1200" dirty="0">
                <a:solidFill>
                  <a:schemeClr val="tx1"/>
                </a:solidFill>
              </a:rPr>
              <a:t> Registrasi Pasien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FB48E-A949-4134-AB55-D709A8662C25}"/>
              </a:ext>
            </a:extLst>
          </p:cNvPr>
          <p:cNvSpPr/>
          <p:nvPr/>
        </p:nvSpPr>
        <p:spPr>
          <a:xfrm>
            <a:off x="673773" y="413085"/>
            <a:ext cx="1434163" cy="414688"/>
          </a:xfrm>
          <a:prstGeom prst="rect">
            <a:avLst/>
          </a:prstGeom>
          <a:solidFill>
            <a:srgbClr val="A4F0E2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3) Jadwal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E914D-F1E9-43B9-B21E-C5D6A6D8C5BC}"/>
              </a:ext>
            </a:extLst>
          </p:cNvPr>
          <p:cNvSpPr/>
          <p:nvPr/>
        </p:nvSpPr>
        <p:spPr>
          <a:xfrm>
            <a:off x="3076880" y="199726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AAE79-E0C4-4A4A-B0B6-E7EA68C0A712}"/>
              </a:ext>
            </a:extLst>
          </p:cNvPr>
          <p:cNvSpPr/>
          <p:nvPr/>
        </p:nvSpPr>
        <p:spPr>
          <a:xfrm>
            <a:off x="5228931" y="203737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6870C-DCC5-4314-8A7D-231674731984}"/>
              </a:ext>
            </a:extLst>
          </p:cNvPr>
          <p:cNvSpPr/>
          <p:nvPr/>
        </p:nvSpPr>
        <p:spPr>
          <a:xfrm>
            <a:off x="3241312" y="519364"/>
            <a:ext cx="1434163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a)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Riwayat Janji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83090-C142-4A14-833F-B87BFF5786DF}"/>
              </a:ext>
            </a:extLst>
          </p:cNvPr>
          <p:cNvSpPr/>
          <p:nvPr/>
        </p:nvSpPr>
        <p:spPr>
          <a:xfrm>
            <a:off x="5393363" y="451989"/>
            <a:ext cx="1434164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b)</a:t>
            </a:r>
            <a:r>
              <a:rPr lang="en-US" sz="1200" dirty="0">
                <a:solidFill>
                  <a:schemeClr val="tx1"/>
                </a:solidFill>
              </a:rPr>
              <a:t> Registrasi Pasien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F6D44-D016-47B2-9275-DFCE2027D7C5}"/>
              </a:ext>
            </a:extLst>
          </p:cNvPr>
          <p:cNvSpPr/>
          <p:nvPr/>
        </p:nvSpPr>
        <p:spPr>
          <a:xfrm>
            <a:off x="3241312" y="914398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Hari,tanggal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5162D2-CC6E-4FF7-9A39-F533CF9E1526}"/>
              </a:ext>
            </a:extLst>
          </p:cNvPr>
          <p:cNvSpPr/>
          <p:nvPr/>
        </p:nvSpPr>
        <p:spPr>
          <a:xfrm>
            <a:off x="3241312" y="1105298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Jam, </a:t>
            </a:r>
            <a:r>
              <a:rPr lang="en-US" sz="1200" dirty="0" err="1">
                <a:solidFill>
                  <a:schemeClr val="tx1"/>
                </a:solidFill>
              </a:rPr>
              <a:t>aktifitas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7F6679-5A73-4227-8763-48AC92AA663D}"/>
              </a:ext>
            </a:extLst>
          </p:cNvPr>
          <p:cNvSpPr/>
          <p:nvPr/>
        </p:nvSpPr>
        <p:spPr>
          <a:xfrm>
            <a:off x="5823289" y="843015"/>
            <a:ext cx="540000" cy="5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8C80BE-FA7C-4A9A-AA02-8D572E27762F}"/>
              </a:ext>
            </a:extLst>
          </p:cNvPr>
          <p:cNvSpPr/>
          <p:nvPr/>
        </p:nvSpPr>
        <p:spPr>
          <a:xfrm>
            <a:off x="5592283" y="931246"/>
            <a:ext cx="981776" cy="368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C2173-357F-4B12-AE5A-8B33683643CA}"/>
              </a:ext>
            </a:extLst>
          </p:cNvPr>
          <p:cNvSpPr/>
          <p:nvPr/>
        </p:nvSpPr>
        <p:spPr>
          <a:xfrm rot="5400000">
            <a:off x="5598300" y="1028302"/>
            <a:ext cx="981776" cy="334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65C5D6-1D38-49B0-8F2F-BD7EDDB57986}"/>
              </a:ext>
            </a:extLst>
          </p:cNvPr>
          <p:cNvSpPr/>
          <p:nvPr/>
        </p:nvSpPr>
        <p:spPr>
          <a:xfrm>
            <a:off x="5902700" y="92563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02C119-4702-4F75-9236-FE01E8A732F8}"/>
              </a:ext>
            </a:extLst>
          </p:cNvPr>
          <p:cNvSpPr/>
          <p:nvPr/>
        </p:nvSpPr>
        <p:spPr>
          <a:xfrm>
            <a:off x="7445956" y="203737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13184-D38B-43C3-9446-AF64B43237B3}"/>
              </a:ext>
            </a:extLst>
          </p:cNvPr>
          <p:cNvSpPr txBox="1"/>
          <p:nvPr/>
        </p:nvSpPr>
        <p:spPr>
          <a:xfrm>
            <a:off x="7044197" y="997454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19CB6-7265-464E-82D1-62F87AADDBEC}"/>
              </a:ext>
            </a:extLst>
          </p:cNvPr>
          <p:cNvSpPr/>
          <p:nvPr/>
        </p:nvSpPr>
        <p:spPr>
          <a:xfrm>
            <a:off x="7610388" y="345710"/>
            <a:ext cx="1434163" cy="497305"/>
          </a:xfrm>
          <a:prstGeom prst="rect">
            <a:avLst/>
          </a:prstGeom>
          <a:solidFill>
            <a:srgbClr val="A4F0E2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 Home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2924EE-F870-4CBC-B962-98867E9C2B0B}"/>
              </a:ext>
            </a:extLst>
          </p:cNvPr>
          <p:cNvSpPr/>
          <p:nvPr/>
        </p:nvSpPr>
        <p:spPr>
          <a:xfrm>
            <a:off x="7880473" y="1927062"/>
            <a:ext cx="471638" cy="414688"/>
          </a:xfrm>
          <a:prstGeom prst="rect">
            <a:avLst/>
          </a:prstGeom>
          <a:solidFill>
            <a:srgbClr val="D1FBF3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BEC1E-8D0E-4206-8926-B00289386518}"/>
              </a:ext>
            </a:extLst>
          </p:cNvPr>
          <p:cNvSpPr/>
          <p:nvPr/>
        </p:nvSpPr>
        <p:spPr>
          <a:xfrm>
            <a:off x="7875081" y="1453416"/>
            <a:ext cx="471638" cy="414688"/>
          </a:xfrm>
          <a:prstGeom prst="rect">
            <a:avLst/>
          </a:prstGeom>
          <a:solidFill>
            <a:srgbClr val="D1FBF3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08C2E2-5845-4FCF-8AF2-4D92530BED98}"/>
              </a:ext>
            </a:extLst>
          </p:cNvPr>
          <p:cNvSpPr/>
          <p:nvPr/>
        </p:nvSpPr>
        <p:spPr>
          <a:xfrm>
            <a:off x="8402291" y="1449851"/>
            <a:ext cx="471638" cy="414688"/>
          </a:xfrm>
          <a:prstGeom prst="rect">
            <a:avLst/>
          </a:prstGeom>
          <a:solidFill>
            <a:srgbClr val="D1FBF3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4C8EEB-E330-4F17-955B-9F4AAB3AE0DF}"/>
              </a:ext>
            </a:extLst>
          </p:cNvPr>
          <p:cNvSpPr/>
          <p:nvPr/>
        </p:nvSpPr>
        <p:spPr>
          <a:xfrm>
            <a:off x="8403450" y="1926928"/>
            <a:ext cx="471638" cy="414688"/>
          </a:xfrm>
          <a:prstGeom prst="rect">
            <a:avLst/>
          </a:prstGeom>
          <a:solidFill>
            <a:srgbClr val="D1FBF3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7F40C2-A2D2-45F8-BF40-1AAFBF66FEF4}"/>
              </a:ext>
            </a:extLst>
          </p:cNvPr>
          <p:cNvSpPr/>
          <p:nvPr/>
        </p:nvSpPr>
        <p:spPr>
          <a:xfrm>
            <a:off x="8127972" y="913196"/>
            <a:ext cx="471638" cy="414688"/>
          </a:xfrm>
          <a:prstGeom prst="rect">
            <a:avLst/>
          </a:prstGeom>
          <a:gradFill flip="none" rotWithShape="1">
            <a:gsLst>
              <a:gs pos="0">
                <a:srgbClr val="2FBB9D"/>
              </a:gs>
              <a:gs pos="50000">
                <a:srgbClr val="64EED7"/>
              </a:gs>
              <a:gs pos="100000">
                <a:srgbClr val="A4F0E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489147-40D3-4F58-AF81-C1F57B57799D}"/>
              </a:ext>
            </a:extLst>
          </p:cNvPr>
          <p:cNvSpPr/>
          <p:nvPr/>
        </p:nvSpPr>
        <p:spPr>
          <a:xfrm>
            <a:off x="5302950" y="3591833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0AB703-73F6-4D34-876F-DCFB3BD9CF50}"/>
              </a:ext>
            </a:extLst>
          </p:cNvPr>
          <p:cNvSpPr/>
          <p:nvPr/>
        </p:nvSpPr>
        <p:spPr>
          <a:xfrm>
            <a:off x="5468184" y="4546339"/>
            <a:ext cx="1434163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a)</a:t>
            </a:r>
            <a:r>
              <a:rPr lang="en-US" sz="1200" dirty="0">
                <a:solidFill>
                  <a:schemeClr val="tx1"/>
                </a:solidFill>
              </a:rPr>
              <a:t> Vaksinasi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C0CB03-C6C6-4162-AF03-BA345129B036}"/>
              </a:ext>
            </a:extLst>
          </p:cNvPr>
          <p:cNvSpPr/>
          <p:nvPr/>
        </p:nvSpPr>
        <p:spPr>
          <a:xfrm>
            <a:off x="5468185" y="4807825"/>
            <a:ext cx="1434164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b)</a:t>
            </a:r>
            <a:r>
              <a:rPr lang="en-US" sz="1200" dirty="0">
                <a:solidFill>
                  <a:schemeClr val="tx1"/>
                </a:solidFill>
              </a:rPr>
              <a:t> Pemeriksaan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07BED3-3CFD-422B-86FB-13F25DD42E2B}"/>
              </a:ext>
            </a:extLst>
          </p:cNvPr>
          <p:cNvSpPr/>
          <p:nvPr/>
        </p:nvSpPr>
        <p:spPr>
          <a:xfrm>
            <a:off x="5468184" y="3765891"/>
            <a:ext cx="1434163" cy="414688"/>
          </a:xfrm>
          <a:prstGeom prst="rect">
            <a:avLst/>
          </a:prstGeom>
          <a:solidFill>
            <a:srgbClr val="A4F0E2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4) Rekam Medis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EB2386-46FA-45FF-AFB9-4A6650A172F4}"/>
              </a:ext>
            </a:extLst>
          </p:cNvPr>
          <p:cNvSpPr/>
          <p:nvPr/>
        </p:nvSpPr>
        <p:spPr>
          <a:xfrm>
            <a:off x="7694027" y="3603062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A45CF9-C8CB-4762-916A-A33C0BB66A7E}"/>
              </a:ext>
            </a:extLst>
          </p:cNvPr>
          <p:cNvSpPr/>
          <p:nvPr/>
        </p:nvSpPr>
        <p:spPr>
          <a:xfrm>
            <a:off x="7858459" y="3883197"/>
            <a:ext cx="1434164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a)</a:t>
            </a:r>
            <a:r>
              <a:rPr lang="en-US" sz="1200" dirty="0">
                <a:solidFill>
                  <a:schemeClr val="tx1"/>
                </a:solidFill>
              </a:rPr>
              <a:t> Vaksinasi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1B6AE0-15D1-44A7-B906-97E2C4BDB190}"/>
              </a:ext>
            </a:extLst>
          </p:cNvPr>
          <p:cNvSpPr/>
          <p:nvPr/>
        </p:nvSpPr>
        <p:spPr>
          <a:xfrm>
            <a:off x="7854049" y="4309117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Identitas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FC1A6F-B4AD-4B22-A681-DD5595EDCABD}"/>
              </a:ext>
            </a:extLst>
          </p:cNvPr>
          <p:cNvSpPr/>
          <p:nvPr/>
        </p:nvSpPr>
        <p:spPr>
          <a:xfrm>
            <a:off x="7854049" y="4500017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Jenis Vaksin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A771AE-9B4D-4625-B746-E2F814264689}"/>
              </a:ext>
            </a:extLst>
          </p:cNvPr>
          <p:cNvSpPr/>
          <p:nvPr/>
        </p:nvSpPr>
        <p:spPr>
          <a:xfrm>
            <a:off x="8571132" y="5517687"/>
            <a:ext cx="717079" cy="165234"/>
          </a:xfrm>
          <a:prstGeom prst="rect">
            <a:avLst/>
          </a:prstGeom>
          <a:solidFill>
            <a:srgbClr val="F5FDFB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Simpan</a:t>
            </a:r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AF761860-74B7-4D29-94C6-6EC9A5EE0DA5}"/>
              </a:ext>
            </a:extLst>
          </p:cNvPr>
          <p:cNvSpPr/>
          <p:nvPr/>
        </p:nvSpPr>
        <p:spPr>
          <a:xfrm>
            <a:off x="8571130" y="5710194"/>
            <a:ext cx="717081" cy="165234"/>
          </a:xfrm>
          <a:prstGeom prst="homePlate">
            <a:avLst/>
          </a:prstGeom>
          <a:solidFill>
            <a:srgbClr val="F5FDFB"/>
          </a:solidFill>
          <a:ln>
            <a:solidFill>
              <a:srgbClr val="C6F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Lanjut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2BC99B-4AC3-47E6-B4A4-15ECE8AE6F8F}"/>
              </a:ext>
            </a:extLst>
          </p:cNvPr>
          <p:cNvSpPr/>
          <p:nvPr/>
        </p:nvSpPr>
        <p:spPr>
          <a:xfrm>
            <a:off x="10040989" y="3603062"/>
            <a:ext cx="1763028" cy="2367814"/>
          </a:xfrm>
          <a:prstGeom prst="rect">
            <a:avLst/>
          </a:prstGeom>
          <a:solidFill>
            <a:schemeClr val="bg1"/>
          </a:solidFill>
          <a:ln w="76200"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398001-6935-4DBD-AD05-23379564A4A2}"/>
              </a:ext>
            </a:extLst>
          </p:cNvPr>
          <p:cNvSpPr/>
          <p:nvPr/>
        </p:nvSpPr>
        <p:spPr>
          <a:xfrm>
            <a:off x="10205421" y="3872170"/>
            <a:ext cx="1434164" cy="202130"/>
          </a:xfrm>
          <a:prstGeom prst="rect">
            <a:avLst/>
          </a:prstGeom>
          <a:solidFill>
            <a:srgbClr val="C6F6ED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b)</a:t>
            </a:r>
            <a:r>
              <a:rPr lang="en-US" sz="1200" dirty="0">
                <a:solidFill>
                  <a:schemeClr val="tx1"/>
                </a:solidFill>
              </a:rPr>
              <a:t> Pemeriksaan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7458A-EFFB-4805-8867-49E6B8BD5DD8}"/>
              </a:ext>
            </a:extLst>
          </p:cNvPr>
          <p:cNvSpPr/>
          <p:nvPr/>
        </p:nvSpPr>
        <p:spPr>
          <a:xfrm>
            <a:off x="10205422" y="4305607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Identitas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422BC2-A0C0-4FE5-AE49-698A3A755F63}"/>
              </a:ext>
            </a:extLst>
          </p:cNvPr>
          <p:cNvSpPr/>
          <p:nvPr/>
        </p:nvSpPr>
        <p:spPr>
          <a:xfrm>
            <a:off x="10205422" y="4533105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Berat Badan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63A21D-028B-45DB-AC15-0A3865402E14}"/>
              </a:ext>
            </a:extLst>
          </p:cNvPr>
          <p:cNvSpPr/>
          <p:nvPr/>
        </p:nvSpPr>
        <p:spPr>
          <a:xfrm>
            <a:off x="10205421" y="4741353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Tinggi Badan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E20A9A-F13B-43D5-A54F-E23EE11E2258}"/>
              </a:ext>
            </a:extLst>
          </p:cNvPr>
          <p:cNvSpPr/>
          <p:nvPr/>
        </p:nvSpPr>
        <p:spPr>
          <a:xfrm>
            <a:off x="10205420" y="4941875"/>
            <a:ext cx="1434163" cy="165234"/>
          </a:xfrm>
          <a:prstGeom prst="rect">
            <a:avLst/>
          </a:prstGeom>
          <a:solidFill>
            <a:srgbClr val="DFF9F4"/>
          </a:solidFill>
          <a:ln>
            <a:solidFill>
              <a:srgbClr val="C3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Lingkar Kepala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7F7CE8-7D41-4608-89FF-7DE1164F4449}"/>
              </a:ext>
            </a:extLst>
          </p:cNvPr>
          <p:cNvSpPr/>
          <p:nvPr/>
        </p:nvSpPr>
        <p:spPr>
          <a:xfrm>
            <a:off x="10616906" y="5549620"/>
            <a:ext cx="707454" cy="283496"/>
          </a:xfrm>
          <a:prstGeom prst="rect">
            <a:avLst/>
          </a:prstGeom>
          <a:solidFill>
            <a:srgbClr val="F5FDFB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Diagnosa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15377A-FBCB-4939-89FF-0175E70A2299}"/>
              </a:ext>
            </a:extLst>
          </p:cNvPr>
          <p:cNvSpPr/>
          <p:nvPr/>
        </p:nvSpPr>
        <p:spPr>
          <a:xfrm>
            <a:off x="10616906" y="5244793"/>
            <a:ext cx="707454" cy="283496"/>
          </a:xfrm>
          <a:prstGeom prst="rect">
            <a:avLst/>
          </a:prstGeom>
          <a:solidFill>
            <a:srgbClr val="F5FDFB"/>
          </a:solidFill>
          <a:ln>
            <a:solidFill>
              <a:srgbClr val="A4F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Grafik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C41809-6504-4C10-BB6F-C2ADBEC4B471}"/>
              </a:ext>
            </a:extLst>
          </p:cNvPr>
          <p:cNvCxnSpPr>
            <a:cxnSpLocks/>
          </p:cNvCxnSpPr>
          <p:nvPr/>
        </p:nvCxnSpPr>
        <p:spPr>
          <a:xfrm flipH="1" flipV="1">
            <a:off x="3955988" y="2615665"/>
            <a:ext cx="2406" cy="281539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B9E5C4-CB4E-4A57-9F5B-0C239583CF5C}"/>
              </a:ext>
            </a:extLst>
          </p:cNvPr>
          <p:cNvCxnSpPr>
            <a:cxnSpLocks/>
          </p:cNvCxnSpPr>
          <p:nvPr/>
        </p:nvCxnSpPr>
        <p:spPr>
          <a:xfrm flipH="1" flipV="1">
            <a:off x="6091195" y="2615664"/>
            <a:ext cx="2406" cy="281539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8C003C-3A66-4238-B479-A34E8CDECC7A}"/>
              </a:ext>
            </a:extLst>
          </p:cNvPr>
          <p:cNvCxnSpPr>
            <a:cxnSpLocks/>
          </p:cNvCxnSpPr>
          <p:nvPr/>
        </p:nvCxnSpPr>
        <p:spPr>
          <a:xfrm>
            <a:off x="1390053" y="2897203"/>
            <a:ext cx="4699135" cy="0"/>
          </a:xfrm>
          <a:prstGeom prst="line">
            <a:avLst/>
          </a:prstGeom>
          <a:ln>
            <a:solidFill>
              <a:srgbClr val="2FB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9DE552-A60F-4A7F-BFA7-ED8875E61C7E}"/>
              </a:ext>
            </a:extLst>
          </p:cNvPr>
          <p:cNvCxnSpPr>
            <a:cxnSpLocks/>
          </p:cNvCxnSpPr>
          <p:nvPr/>
        </p:nvCxnSpPr>
        <p:spPr>
          <a:xfrm>
            <a:off x="1390053" y="2606841"/>
            <a:ext cx="0" cy="290362"/>
          </a:xfrm>
          <a:prstGeom prst="line">
            <a:avLst/>
          </a:prstGeom>
          <a:ln>
            <a:solidFill>
              <a:srgbClr val="2FB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F7C5578-A713-4289-96BC-3596BDE52634}"/>
              </a:ext>
            </a:extLst>
          </p:cNvPr>
          <p:cNvCxnSpPr>
            <a:cxnSpLocks/>
          </p:cNvCxnSpPr>
          <p:nvPr/>
        </p:nvCxnSpPr>
        <p:spPr>
          <a:xfrm>
            <a:off x="6986054" y="1357165"/>
            <a:ext cx="450000" cy="0"/>
          </a:xfrm>
          <a:prstGeom prst="line">
            <a:avLst/>
          </a:prstGeom>
          <a:ln>
            <a:solidFill>
              <a:srgbClr val="2FBB9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7E6C2A-C665-4ED2-9CBB-FC7BDD4A7105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256426" y="2638926"/>
            <a:ext cx="0" cy="918000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B3A95E-BFD1-47D8-8218-EDCA6140F73A}"/>
              </a:ext>
            </a:extLst>
          </p:cNvPr>
          <p:cNvCxnSpPr>
            <a:cxnSpLocks/>
          </p:cNvCxnSpPr>
          <p:nvPr/>
        </p:nvCxnSpPr>
        <p:spPr>
          <a:xfrm flipH="1" flipV="1">
            <a:off x="8643317" y="6002159"/>
            <a:ext cx="2406" cy="281539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4545FA-2573-4701-8C8F-5931E88F3B2C}"/>
              </a:ext>
            </a:extLst>
          </p:cNvPr>
          <p:cNvCxnSpPr>
            <a:cxnSpLocks/>
          </p:cNvCxnSpPr>
          <p:nvPr/>
        </p:nvCxnSpPr>
        <p:spPr>
          <a:xfrm flipH="1" flipV="1">
            <a:off x="10961397" y="6002158"/>
            <a:ext cx="2406" cy="281539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6FF90A2-EF5D-471B-876A-00972CABE6FE}"/>
              </a:ext>
            </a:extLst>
          </p:cNvPr>
          <p:cNvCxnSpPr>
            <a:cxnSpLocks/>
          </p:cNvCxnSpPr>
          <p:nvPr/>
        </p:nvCxnSpPr>
        <p:spPr>
          <a:xfrm>
            <a:off x="6173635" y="6283697"/>
            <a:ext cx="4787762" cy="0"/>
          </a:xfrm>
          <a:prstGeom prst="line">
            <a:avLst/>
          </a:prstGeom>
          <a:ln>
            <a:solidFill>
              <a:srgbClr val="2FB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26D0243-E306-4F70-A32A-4293FD67617D}"/>
              </a:ext>
            </a:extLst>
          </p:cNvPr>
          <p:cNvCxnSpPr/>
          <p:nvPr/>
        </p:nvCxnSpPr>
        <p:spPr>
          <a:xfrm>
            <a:off x="6173635" y="5993335"/>
            <a:ext cx="0" cy="290362"/>
          </a:xfrm>
          <a:prstGeom prst="line">
            <a:avLst/>
          </a:prstGeom>
          <a:ln>
            <a:solidFill>
              <a:srgbClr val="2FB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FA1C0C4-7467-463D-B652-3E1187891385}"/>
              </a:ext>
            </a:extLst>
          </p:cNvPr>
          <p:cNvCxnSpPr>
            <a:cxnSpLocks/>
          </p:cNvCxnSpPr>
          <p:nvPr/>
        </p:nvCxnSpPr>
        <p:spPr>
          <a:xfrm>
            <a:off x="9526575" y="4906587"/>
            <a:ext cx="447039" cy="0"/>
          </a:xfrm>
          <a:prstGeom prst="straightConnector1">
            <a:avLst/>
          </a:prstGeom>
          <a:ln>
            <a:solidFill>
              <a:srgbClr val="2FBB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230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5DE1-DC4E-4F5A-8DBD-3A980E73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7C454-9964-4A5A-9D6D-B60A1FB8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42" y="162796"/>
            <a:ext cx="4752915" cy="6532408"/>
          </a:xfrm>
        </p:spPr>
      </p:pic>
    </p:spTree>
    <p:extLst>
      <p:ext uri="{BB962C8B-B14F-4D97-AF65-F5344CB8AC3E}">
        <p14:creationId xmlns:p14="http://schemas.microsoft.com/office/powerpoint/2010/main" val="4207471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96E3-6898-40D4-8F3E-0B6001C7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0DA25-C1D3-4409-B793-72450B51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6A9D-40FD-480F-B972-A2B1C7F2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6"/>
          <a:stretch/>
        </p:blipFill>
        <p:spPr>
          <a:xfrm rot="5400000">
            <a:off x="3210084" y="-811739"/>
            <a:ext cx="5771833" cy="84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21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9B26-ECB7-4AB1-9EDE-D6C33CD4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1DC3-6A37-4530-A9C7-368257E26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640D7-08D0-4087-91F5-C79C4AD9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65"/>
          <a:stretch/>
        </p:blipFill>
        <p:spPr>
          <a:xfrm>
            <a:off x="3784372" y="138037"/>
            <a:ext cx="4623255" cy="65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1B92-F796-4A5C-97D7-7649E1A0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E066-6C74-4DD8-90EE-FF6FFC401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17E60-102A-47A7-A5BC-0DCFFFFF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91"/>
          <a:stretch/>
        </p:blipFill>
        <p:spPr>
          <a:xfrm>
            <a:off x="5187937" y="928810"/>
            <a:ext cx="6695459" cy="4970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A7438-0F3E-443F-945B-5F34EF009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2"/>
          <a:stretch/>
        </p:blipFill>
        <p:spPr>
          <a:xfrm rot="5400000">
            <a:off x="-12667" y="1028942"/>
            <a:ext cx="6725319" cy="48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39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9EE2-3C29-44FC-8743-A12C9F04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CB12-221F-4A41-9B26-FB4B376CF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B5148-59C1-425A-A65A-E28ADE326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0"/>
          <a:stretch/>
        </p:blipFill>
        <p:spPr>
          <a:xfrm>
            <a:off x="5050669" y="928270"/>
            <a:ext cx="6786185" cy="4731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14B5C-0535-408C-B142-F48831A67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2"/>
          <a:stretch/>
        </p:blipFill>
        <p:spPr>
          <a:xfrm rot="5400000">
            <a:off x="-463003" y="972337"/>
            <a:ext cx="6786184" cy="48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62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B405-0738-4664-8768-F7F63161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5EA4E-A031-487C-8923-2230023EB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4" y="1690688"/>
            <a:ext cx="5696297" cy="39816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EF69C-2191-4650-A699-4E10AD4E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9"/>
            <a:ext cx="5869816" cy="39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6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6F4F-A8BD-46CD-B536-28E222BB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552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28D058-F350-4EEF-95B3-479268F9405B}"/>
              </a:ext>
            </a:extLst>
          </p:cNvPr>
          <p:cNvGrpSpPr/>
          <p:nvPr/>
        </p:nvGrpSpPr>
        <p:grpSpPr>
          <a:xfrm>
            <a:off x="770020" y="1453415"/>
            <a:ext cx="519765" cy="1289784"/>
            <a:chOff x="770020" y="1453415"/>
            <a:chExt cx="519765" cy="1289784"/>
          </a:xfrm>
          <a:solidFill>
            <a:schemeClr val="accent5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C56ADF4-A657-4884-AE55-8E6477053B44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5838B2A-9781-460A-AB40-92741EFC6F45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ED41D2-2ADE-4E71-B2E5-8152DD0B3CA2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3F8E22-049D-43D7-B3F2-B951FA38B6C8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38A0A88-4030-48DF-93EF-76B60AA185B9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805E19E-C133-4103-AF35-833437259EF7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0AF8B0-7DA3-4E57-8D9D-A9CBFC666D1F}"/>
              </a:ext>
            </a:extLst>
          </p:cNvPr>
          <p:cNvGrpSpPr/>
          <p:nvPr/>
        </p:nvGrpSpPr>
        <p:grpSpPr>
          <a:xfrm>
            <a:off x="1275125" y="2039078"/>
            <a:ext cx="332126" cy="712269"/>
            <a:chOff x="770020" y="1453415"/>
            <a:chExt cx="519765" cy="128978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49D410-3A10-4F0F-8B6F-EB643250B28D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7D60526-CC71-459C-A211-E3AFE52EB3ED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AF3B901-D15B-484F-88F6-997F64445717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01892D-8638-4A9E-A640-19BE3751AB21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FCA563E-3BCC-4040-BD09-519B441E9E4C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8161C7-BB0A-4DC0-B276-A7A7DE5C3857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ED06B9-5607-4496-9292-452351D9C1C2}"/>
              </a:ext>
            </a:extLst>
          </p:cNvPr>
          <p:cNvGrpSpPr/>
          <p:nvPr/>
        </p:nvGrpSpPr>
        <p:grpSpPr>
          <a:xfrm>
            <a:off x="770020" y="3854920"/>
            <a:ext cx="519765" cy="1289784"/>
            <a:chOff x="770020" y="1453415"/>
            <a:chExt cx="519765" cy="1289784"/>
          </a:xfrm>
          <a:solidFill>
            <a:srgbClr val="2FBB9D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A02384-0373-43C8-8FC0-3242BC7D24C7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5ED8D0-3BA5-40AE-86ED-26FC3F0CE500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858AF4E-448E-49BC-BFA1-0ED975EFFA0D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83041CE-AD9A-423B-80D8-5AA671F46A82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E797B24-C50C-4F34-B2D0-424B3340EBD4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1E43CC-29AB-4CA2-8D4D-4374F9819552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6009F8-DCA5-4260-AB7C-2C69B32ED8F0}"/>
              </a:ext>
            </a:extLst>
          </p:cNvPr>
          <p:cNvSpPr/>
          <p:nvPr/>
        </p:nvSpPr>
        <p:spPr>
          <a:xfrm>
            <a:off x="1819240" y="955837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ADB40A-4445-4A6F-A28E-9C012A98927F}"/>
              </a:ext>
            </a:extLst>
          </p:cNvPr>
          <p:cNvSpPr/>
          <p:nvPr/>
        </p:nvSpPr>
        <p:spPr>
          <a:xfrm>
            <a:off x="4199827" y="951172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Vaksinasi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F96DBF-13E6-4434-BB8A-033F2E9380EB}"/>
              </a:ext>
            </a:extLst>
          </p:cNvPr>
          <p:cNvSpPr/>
          <p:nvPr/>
        </p:nvSpPr>
        <p:spPr>
          <a:xfrm>
            <a:off x="7220098" y="946060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Rekam Medis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49D87C-C9DA-49A0-A651-8082ADA30389}"/>
              </a:ext>
            </a:extLst>
          </p:cNvPr>
          <p:cNvSpPr/>
          <p:nvPr/>
        </p:nvSpPr>
        <p:spPr>
          <a:xfrm>
            <a:off x="10218821" y="990663"/>
            <a:ext cx="1819175" cy="4716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Kontak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44CA2A-3CC4-4239-BBAA-DCB689329BD5}"/>
              </a:ext>
            </a:extLst>
          </p:cNvPr>
          <p:cNvSpPr/>
          <p:nvPr/>
        </p:nvSpPr>
        <p:spPr>
          <a:xfrm>
            <a:off x="1839123" y="3457876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175C9A-B116-429B-97AB-9A6A2ECEC6C1}"/>
              </a:ext>
            </a:extLst>
          </p:cNvPr>
          <p:cNvSpPr/>
          <p:nvPr/>
        </p:nvSpPr>
        <p:spPr>
          <a:xfrm>
            <a:off x="4101967" y="3457876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Jadwal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B11B9C-8F99-45A6-98EE-EEA453C99668}"/>
              </a:ext>
            </a:extLst>
          </p:cNvPr>
          <p:cNvSpPr/>
          <p:nvPr/>
        </p:nvSpPr>
        <p:spPr>
          <a:xfrm>
            <a:off x="7209324" y="3457876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Rekam Medis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BA34E7-CDFD-4B05-AD77-F8E88C992F86}"/>
              </a:ext>
            </a:extLst>
          </p:cNvPr>
          <p:cNvSpPr/>
          <p:nvPr/>
        </p:nvSpPr>
        <p:spPr>
          <a:xfrm>
            <a:off x="10209195" y="3376066"/>
            <a:ext cx="1819175" cy="4716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Kontak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A3B2E6-1C85-4E71-ADD7-E045AEEC0BAC}"/>
              </a:ext>
            </a:extLst>
          </p:cNvPr>
          <p:cNvSpPr/>
          <p:nvPr/>
        </p:nvSpPr>
        <p:spPr>
          <a:xfrm>
            <a:off x="1819240" y="1540009"/>
            <a:ext cx="1819175" cy="6053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</a:t>
            </a:r>
            <a:r>
              <a:rPr lang="en-US" dirty="0" err="1">
                <a:solidFill>
                  <a:schemeClr val="tx1"/>
                </a:solidFill>
              </a:rPr>
              <a:t>Tahapan</a:t>
            </a:r>
            <a:r>
              <a:rPr lang="en-US" dirty="0">
                <a:solidFill>
                  <a:schemeClr val="tx1"/>
                </a:solidFill>
              </a:rPr>
              <a:t> Vaksin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70D14A-0B09-44D3-AB04-8AA7F9B6A7AF}"/>
              </a:ext>
            </a:extLst>
          </p:cNvPr>
          <p:cNvSpPr/>
          <p:nvPr/>
        </p:nvSpPr>
        <p:spPr>
          <a:xfrm>
            <a:off x="4239847" y="1538661"/>
            <a:ext cx="1819175" cy="605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Buat Janji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6A9AED-B07A-4E51-A707-D8D5888F7E4B}"/>
              </a:ext>
            </a:extLst>
          </p:cNvPr>
          <p:cNvSpPr/>
          <p:nvPr/>
        </p:nvSpPr>
        <p:spPr>
          <a:xfrm>
            <a:off x="7209324" y="1529257"/>
            <a:ext cx="1819175" cy="605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Penerimaan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C45D34-25B0-42A9-AE83-C4514A6B500D}"/>
              </a:ext>
            </a:extLst>
          </p:cNvPr>
          <p:cNvSpPr/>
          <p:nvPr/>
        </p:nvSpPr>
        <p:spPr>
          <a:xfrm>
            <a:off x="4101966" y="4004111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Janji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771026-8AF3-422B-A066-7320388C8D14}"/>
              </a:ext>
            </a:extLst>
          </p:cNvPr>
          <p:cNvCxnSpPr>
            <a:endCxn id="40" idx="1"/>
          </p:cNvCxnSpPr>
          <p:nvPr/>
        </p:nvCxnSpPr>
        <p:spPr>
          <a:xfrm>
            <a:off x="3907857" y="4239930"/>
            <a:ext cx="194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057281-54CF-444C-ADE4-57ED35325250}"/>
              </a:ext>
            </a:extLst>
          </p:cNvPr>
          <p:cNvCxnSpPr>
            <a:cxnSpLocks/>
          </p:cNvCxnSpPr>
          <p:nvPr/>
        </p:nvCxnSpPr>
        <p:spPr>
          <a:xfrm>
            <a:off x="3898232" y="2470738"/>
            <a:ext cx="9625" cy="177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9BF838-1908-4B52-AE5D-CC9F3E03459C}"/>
              </a:ext>
            </a:extLst>
          </p:cNvPr>
          <p:cNvSpPr/>
          <p:nvPr/>
        </p:nvSpPr>
        <p:spPr>
          <a:xfrm>
            <a:off x="5616342" y="2603633"/>
            <a:ext cx="1819175" cy="4716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Pertemuan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F9DA6F-33A1-4A06-89BE-8C4BD92FF844}"/>
              </a:ext>
            </a:extLst>
          </p:cNvPr>
          <p:cNvSpPr/>
          <p:nvPr/>
        </p:nvSpPr>
        <p:spPr>
          <a:xfrm>
            <a:off x="4101966" y="4572001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Code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974450-BDEC-4A5F-BDDF-F3D81C145551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525930" y="3075271"/>
            <a:ext cx="0" cy="11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3F4966-EACD-4CB3-A28C-D6203BD4D7CD}"/>
              </a:ext>
            </a:extLst>
          </p:cNvPr>
          <p:cNvCxnSpPr>
            <a:cxnSpLocks/>
          </p:cNvCxnSpPr>
          <p:nvPr/>
        </p:nvCxnSpPr>
        <p:spPr>
          <a:xfrm flipH="1">
            <a:off x="5011553" y="5337210"/>
            <a:ext cx="3107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61E0E4-EE29-4AF5-B6A8-EC80A9740E26}"/>
              </a:ext>
            </a:extLst>
          </p:cNvPr>
          <p:cNvCxnSpPr>
            <a:cxnSpLocks/>
          </p:cNvCxnSpPr>
          <p:nvPr/>
        </p:nvCxnSpPr>
        <p:spPr>
          <a:xfrm>
            <a:off x="9365382" y="1857675"/>
            <a:ext cx="0" cy="2699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35A7AA-B720-406B-A964-7E93CEFCA422}"/>
              </a:ext>
            </a:extLst>
          </p:cNvPr>
          <p:cNvCxnSpPr>
            <a:cxnSpLocks/>
          </p:cNvCxnSpPr>
          <p:nvPr/>
        </p:nvCxnSpPr>
        <p:spPr>
          <a:xfrm flipH="1">
            <a:off x="9028499" y="1870955"/>
            <a:ext cx="336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3EC47B-BEF2-4517-95BC-31E7E3523A2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8118908" y="5043638"/>
            <a:ext cx="4" cy="29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C4A540-75CB-442C-8117-5A9E63D80FAD}"/>
              </a:ext>
            </a:extLst>
          </p:cNvPr>
          <p:cNvCxnSpPr>
            <a:stCxn id="46" idx="2"/>
          </p:cNvCxnSpPr>
          <p:nvPr/>
        </p:nvCxnSpPr>
        <p:spPr>
          <a:xfrm flipH="1">
            <a:off x="5011553" y="5043639"/>
            <a:ext cx="1" cy="29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A504D66-57E3-43ED-BB4E-2A9483022A0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921141" y="4239930"/>
            <a:ext cx="604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AEFA5C-E21F-4976-9346-445D3AB50673}"/>
              </a:ext>
            </a:extLst>
          </p:cNvPr>
          <p:cNvSpPr/>
          <p:nvPr/>
        </p:nvSpPr>
        <p:spPr>
          <a:xfrm>
            <a:off x="7209324" y="4063997"/>
            <a:ext cx="1819175" cy="979641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</a:t>
            </a:r>
          </a:p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Pengumpulan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454BED6-0D0E-4741-8B32-290BF7CE28A3}"/>
              </a:ext>
            </a:extLst>
          </p:cNvPr>
          <p:cNvCxnSpPr>
            <a:cxnSpLocks/>
          </p:cNvCxnSpPr>
          <p:nvPr/>
        </p:nvCxnSpPr>
        <p:spPr>
          <a:xfrm>
            <a:off x="9039273" y="4547401"/>
            <a:ext cx="326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A7B7915-64B1-4490-A71D-4E6345A62A3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3638415" y="1841350"/>
            <a:ext cx="601432" cy="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2FFA512-4875-4ECF-BAD0-C1DC86485506}"/>
              </a:ext>
            </a:extLst>
          </p:cNvPr>
          <p:cNvCxnSpPr>
            <a:cxnSpLocks/>
          </p:cNvCxnSpPr>
          <p:nvPr/>
        </p:nvCxnSpPr>
        <p:spPr>
          <a:xfrm flipH="1">
            <a:off x="5109414" y="2137171"/>
            <a:ext cx="1" cy="35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7E8DDDA-297B-400F-9CA4-AF6FA1C34248}"/>
              </a:ext>
            </a:extLst>
          </p:cNvPr>
          <p:cNvCxnSpPr>
            <a:cxnSpLocks/>
          </p:cNvCxnSpPr>
          <p:nvPr/>
        </p:nvCxnSpPr>
        <p:spPr>
          <a:xfrm flipH="1">
            <a:off x="3898232" y="2470738"/>
            <a:ext cx="1251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A8CC754-7285-4002-B54B-C67EEA350A52}"/>
              </a:ext>
            </a:extLst>
          </p:cNvPr>
          <p:cNvSpPr/>
          <p:nvPr/>
        </p:nvSpPr>
        <p:spPr>
          <a:xfrm>
            <a:off x="1838871" y="4004111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Aktivitas </a:t>
            </a:r>
            <a:r>
              <a:rPr lang="en-US" dirty="0" err="1">
                <a:solidFill>
                  <a:schemeClr val="tx1"/>
                </a:solidFill>
              </a:rPr>
              <a:t>Harian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02EA268-F8BF-45AB-8245-67DD575259BE}"/>
              </a:ext>
            </a:extLst>
          </p:cNvPr>
          <p:cNvSpPr/>
          <p:nvPr/>
        </p:nvSpPr>
        <p:spPr>
          <a:xfrm rot="16200000">
            <a:off x="8595360" y="2942089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 data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E6DDF15-B572-4DBB-B935-DACB8513352E}"/>
              </a:ext>
            </a:extLst>
          </p:cNvPr>
          <p:cNvSpPr/>
          <p:nvPr/>
        </p:nvSpPr>
        <p:spPr>
          <a:xfrm>
            <a:off x="4239847" y="2083533"/>
            <a:ext cx="1819175" cy="605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Janji</a:t>
            </a:r>
          </a:p>
        </p:txBody>
      </p:sp>
    </p:spTree>
    <p:extLst>
      <p:ext uri="{BB962C8B-B14F-4D97-AF65-F5344CB8AC3E}">
        <p14:creationId xmlns:p14="http://schemas.microsoft.com/office/powerpoint/2010/main" val="257661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19F8-A944-4E8F-B6DE-DFD96CC5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Anak 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B771-7964-4CC6-B4CA-218553AC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menjalankan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anak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46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huruf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b, Bidan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berwenang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pPr marL="0" indent="0">
              <a:buNone/>
            </a:pPr>
            <a:r>
              <a:rPr lang="sv-SE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memberikan </a:t>
            </a:r>
            <a:r>
              <a:rPr lang="sv-SE" sz="2400" b="1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Asuhan Kebidanan </a:t>
            </a:r>
            <a:r>
              <a:rPr lang="sv-SE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pada bayi baru lahir, bayi, balita, dan anak prasekolah;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1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imunisasi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program Pemerintah Pusat;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melakukan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1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pemantauan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2400" b="1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tumbuh</a:t>
            </a:r>
            <a:r>
              <a:rPr lang="en-US" sz="24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2400" b="1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kembang</a:t>
            </a:r>
            <a:r>
              <a:rPr lang="en-US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pada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bayi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balita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anak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prasekolah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serta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deteksi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dini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kasus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penyulit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gangguan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tumbuh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kembang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rujukan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dan </a:t>
            </a:r>
          </a:p>
          <a:p>
            <a:pPr marL="0" indent="0">
              <a:buNone/>
            </a:pPr>
            <a:r>
              <a:rPr lang="sv-SE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memberikan </a:t>
            </a:r>
            <a:r>
              <a:rPr lang="sv-SE" sz="2400" b="1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pertolongan pertama kegawatdaruratan </a:t>
            </a:r>
            <a:r>
              <a:rPr lang="sv-SE" sz="24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pada bayi baru lahir dilanjutkan dengan rujukan.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51996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F4AB-5893-4625-940D-901A6753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A327-F188-4869-B0A6-984997A8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FBB6A-D144-4BF2-A498-A5B6CE81F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6"/>
          <a:stretch/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94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F55E05AA-1897-4C5A-908E-7F8BCB3F6940}"/>
              </a:ext>
            </a:extLst>
          </p:cNvPr>
          <p:cNvSpPr/>
          <p:nvPr/>
        </p:nvSpPr>
        <p:spPr>
          <a:xfrm>
            <a:off x="5974177" y="1525979"/>
            <a:ext cx="6083269" cy="499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C068AFD-77C9-4BB7-892A-50444C303502}"/>
              </a:ext>
            </a:extLst>
          </p:cNvPr>
          <p:cNvSpPr/>
          <p:nvPr/>
        </p:nvSpPr>
        <p:spPr>
          <a:xfrm>
            <a:off x="3418029" y="550245"/>
            <a:ext cx="2124855" cy="815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4359A3B-2B6C-4D64-8B96-AF44EDC1CBEB}"/>
              </a:ext>
            </a:extLst>
          </p:cNvPr>
          <p:cNvSpPr/>
          <p:nvPr/>
        </p:nvSpPr>
        <p:spPr>
          <a:xfrm>
            <a:off x="3636555" y="1536029"/>
            <a:ext cx="2081607" cy="3856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58978-627D-45D4-86E9-5094788B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565"/>
            <a:ext cx="2926080" cy="862143"/>
          </a:xfrm>
        </p:spPr>
        <p:txBody>
          <a:bodyPr>
            <a:noAutofit/>
          </a:bodyPr>
          <a:lstStyle/>
          <a:p>
            <a:r>
              <a:rPr lang="en-US" sz="2400" dirty="0"/>
              <a:t>Use Case E-Imunisasi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380F-FC23-4E5F-A7DF-172C8D35DE9B}"/>
              </a:ext>
            </a:extLst>
          </p:cNvPr>
          <p:cNvSpPr/>
          <p:nvPr/>
        </p:nvSpPr>
        <p:spPr>
          <a:xfrm>
            <a:off x="1337708" y="827777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3BB37B-CEF1-45EC-9AAB-7AD2A660141C}"/>
              </a:ext>
            </a:extLst>
          </p:cNvPr>
          <p:cNvSpPr/>
          <p:nvPr/>
        </p:nvSpPr>
        <p:spPr>
          <a:xfrm>
            <a:off x="1337708" y="1600734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Vaksinasi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64E86-E523-480C-8CB9-C949E0643644}"/>
              </a:ext>
            </a:extLst>
          </p:cNvPr>
          <p:cNvSpPr/>
          <p:nvPr/>
        </p:nvSpPr>
        <p:spPr>
          <a:xfrm>
            <a:off x="1337708" y="2373691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Buku Sehat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4F696-72D8-4DCE-A10E-DFC999111B95}"/>
              </a:ext>
            </a:extLst>
          </p:cNvPr>
          <p:cNvSpPr/>
          <p:nvPr/>
        </p:nvSpPr>
        <p:spPr>
          <a:xfrm>
            <a:off x="1338310" y="3906780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0A6E1-2CBE-4FCD-B363-FF3C9E5FCBC8}"/>
              </a:ext>
            </a:extLst>
          </p:cNvPr>
          <p:cNvSpPr/>
          <p:nvPr/>
        </p:nvSpPr>
        <p:spPr>
          <a:xfrm>
            <a:off x="1318426" y="4679737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Jadwal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08DC1-49A6-4D1F-960E-4BDAA16909F5}"/>
              </a:ext>
            </a:extLst>
          </p:cNvPr>
          <p:cNvSpPr/>
          <p:nvPr/>
        </p:nvSpPr>
        <p:spPr>
          <a:xfrm>
            <a:off x="1338309" y="5452694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Rekam Medis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763EBC-AB51-44F6-8F9B-260E1695F12A}"/>
              </a:ext>
            </a:extLst>
          </p:cNvPr>
          <p:cNvGrpSpPr/>
          <p:nvPr/>
        </p:nvGrpSpPr>
        <p:grpSpPr>
          <a:xfrm>
            <a:off x="342806" y="1283299"/>
            <a:ext cx="519765" cy="1289784"/>
            <a:chOff x="770020" y="1453415"/>
            <a:chExt cx="519765" cy="1289784"/>
          </a:xfrm>
          <a:solidFill>
            <a:schemeClr val="accent5">
              <a:lumMod val="75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98F75CF-2109-450D-A913-891958B86BA7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C22C724-D4D2-42BC-A385-0B74D245EAD3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9A8CE6-D6CD-4B99-B267-6BD35479A515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C8F5B9-E678-4F8F-A41E-AB86B9338301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B99FD3C-27A9-4562-B0F1-74A355E43F90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9FE8AC-BAF1-465F-884C-CD512BE41155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5AEDB5-2459-4327-8A7B-13738BEEBBDB}"/>
              </a:ext>
            </a:extLst>
          </p:cNvPr>
          <p:cNvGrpSpPr/>
          <p:nvPr/>
        </p:nvGrpSpPr>
        <p:grpSpPr>
          <a:xfrm>
            <a:off x="847911" y="1868962"/>
            <a:ext cx="332126" cy="712269"/>
            <a:chOff x="770020" y="1453415"/>
            <a:chExt cx="519765" cy="128978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83FB86-8737-4A46-8072-9FC794B8FE24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A0E52A0-C15E-4DD4-9F57-E5946CF7629C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3B68F3-4CF7-4122-B8A5-DF0BDBB4C575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ACE88E2-9DF2-4475-8CE5-DD33425566E5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ABA409A-8215-4E8C-9DBB-99D4450CA34E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FA687-C015-4C35-B154-6E87BDC000D6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58E49C-7F61-4125-A746-E56486635B8D}"/>
              </a:ext>
            </a:extLst>
          </p:cNvPr>
          <p:cNvGrpSpPr/>
          <p:nvPr/>
        </p:nvGrpSpPr>
        <p:grpSpPr>
          <a:xfrm>
            <a:off x="440104" y="4276559"/>
            <a:ext cx="519765" cy="1289784"/>
            <a:chOff x="770020" y="1453415"/>
            <a:chExt cx="519765" cy="1289784"/>
          </a:xfrm>
          <a:solidFill>
            <a:srgbClr val="2FBB9D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27D3596-7A43-458C-B0A8-902C076862FF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C742D68-4B34-4073-BD4A-2ED625171FBB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E8A50F-6D1A-4222-A883-32AD17358FBD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0D48B6-4A85-45E0-A085-24A056EF0F93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C626D182-27D3-434D-8599-37BE5EC21ED2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8EA3C5-415E-4DF0-872D-4F5B445EBDF7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ross 30">
            <a:extLst>
              <a:ext uri="{FF2B5EF4-FFF2-40B4-BE49-F238E27FC236}">
                <a16:creationId xmlns:a16="http://schemas.microsoft.com/office/drawing/2014/main" id="{F2DD9313-BF66-4E83-B55E-1ACF8A82AA26}"/>
              </a:ext>
            </a:extLst>
          </p:cNvPr>
          <p:cNvSpPr/>
          <p:nvPr/>
        </p:nvSpPr>
        <p:spPr>
          <a:xfrm>
            <a:off x="568770" y="4790605"/>
            <a:ext cx="252000" cy="252000"/>
          </a:xfrm>
          <a:prstGeom prst="plus">
            <a:avLst>
              <a:gd name="adj" fmla="val 35695"/>
            </a:avLst>
          </a:prstGeom>
          <a:solidFill>
            <a:srgbClr val="178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344098-0CE3-40A2-9312-FFCE35B211C8}"/>
              </a:ext>
            </a:extLst>
          </p:cNvPr>
          <p:cNvSpPr/>
          <p:nvPr/>
        </p:nvSpPr>
        <p:spPr>
          <a:xfrm>
            <a:off x="3572091" y="828812"/>
            <a:ext cx="1819175" cy="4529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Aktivitas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57AC59-E424-4781-8DF7-F326725D826A}"/>
              </a:ext>
            </a:extLst>
          </p:cNvPr>
          <p:cNvSpPr/>
          <p:nvPr/>
        </p:nvSpPr>
        <p:spPr>
          <a:xfrm>
            <a:off x="3790700" y="1602521"/>
            <a:ext cx="1819175" cy="4780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Buat Janji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1B8731-AD9E-499B-8B6E-9F5EE1790AC7}"/>
              </a:ext>
            </a:extLst>
          </p:cNvPr>
          <p:cNvSpPr/>
          <p:nvPr/>
        </p:nvSpPr>
        <p:spPr>
          <a:xfrm>
            <a:off x="3772587" y="4679737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104BF7-F820-45F6-8289-F7BB1BA241D1}"/>
              </a:ext>
            </a:extLst>
          </p:cNvPr>
          <p:cNvSpPr/>
          <p:nvPr/>
        </p:nvSpPr>
        <p:spPr>
          <a:xfrm>
            <a:off x="6111702" y="4659279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Registrasi Pasien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AC0D22-18C5-49B4-97C7-615DA66D2EF9}"/>
              </a:ext>
            </a:extLst>
          </p:cNvPr>
          <p:cNvSpPr/>
          <p:nvPr/>
        </p:nvSpPr>
        <p:spPr>
          <a:xfrm>
            <a:off x="6131585" y="5018851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Q&amp;R Code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8D9E0D-ABA1-4E9A-860B-C4D2BA25DA86}"/>
              </a:ext>
            </a:extLst>
          </p:cNvPr>
          <p:cNvSpPr/>
          <p:nvPr/>
        </p:nvSpPr>
        <p:spPr>
          <a:xfrm>
            <a:off x="3772586" y="503106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Daftar Janji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F9994-62EB-4CF6-B96B-8D0814A56A08}"/>
              </a:ext>
            </a:extLst>
          </p:cNvPr>
          <p:cNvSpPr/>
          <p:nvPr/>
        </p:nvSpPr>
        <p:spPr>
          <a:xfrm>
            <a:off x="6087399" y="1589714"/>
            <a:ext cx="1819175" cy="4826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Janji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E32D2F-CF76-41EF-BD6B-D11DF8F74858}"/>
              </a:ext>
            </a:extLst>
          </p:cNvPr>
          <p:cNvSpPr/>
          <p:nvPr/>
        </p:nvSpPr>
        <p:spPr>
          <a:xfrm>
            <a:off x="6087399" y="207053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Menunjukkan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Q&amp;R Code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F0E1B9-604B-40CB-94AB-FFB26359544E}"/>
              </a:ext>
            </a:extLst>
          </p:cNvPr>
          <p:cNvSpPr/>
          <p:nvPr/>
        </p:nvSpPr>
        <p:spPr>
          <a:xfrm>
            <a:off x="9769097" y="5480162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629532-E4A0-4F11-B74F-591DF5AF8975}"/>
              </a:ext>
            </a:extLst>
          </p:cNvPr>
          <p:cNvSpPr/>
          <p:nvPr/>
        </p:nvSpPr>
        <p:spPr>
          <a:xfrm>
            <a:off x="7855048" y="5490489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Vaksinasi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3D46BF-8DDA-4243-9BB5-032D184D73A3}"/>
              </a:ext>
            </a:extLst>
          </p:cNvPr>
          <p:cNvSpPr/>
          <p:nvPr/>
        </p:nvSpPr>
        <p:spPr>
          <a:xfrm>
            <a:off x="7864297" y="596694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Identitas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Pasien</a:t>
            </a: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Vaksin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7D9A3-44D7-49BB-99EA-F31FBBB3620A}"/>
              </a:ext>
            </a:extLst>
          </p:cNvPr>
          <p:cNvSpPr/>
          <p:nvPr/>
        </p:nvSpPr>
        <p:spPr>
          <a:xfrm>
            <a:off x="9767163" y="5854309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Pengumpulan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5A014B-7AB3-40A0-896A-230B5250E277}"/>
              </a:ext>
            </a:extLst>
          </p:cNvPr>
          <p:cNvSpPr/>
          <p:nvPr/>
        </p:nvSpPr>
        <p:spPr>
          <a:xfrm>
            <a:off x="9796100" y="2427269"/>
            <a:ext cx="1819175" cy="4780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Buku Sehat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0DF65A-E05A-44F3-8B29-440D6E0B9817}"/>
              </a:ext>
            </a:extLst>
          </p:cNvPr>
          <p:cNvSpPr/>
          <p:nvPr/>
        </p:nvSpPr>
        <p:spPr>
          <a:xfrm>
            <a:off x="3522895" y="456289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Pengingat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Tahap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Vaksin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5D753B-4EB7-415D-B707-6C49D8418A78}"/>
              </a:ext>
            </a:extLst>
          </p:cNvPr>
          <p:cNvSpPr/>
          <p:nvPr/>
        </p:nvSpPr>
        <p:spPr>
          <a:xfrm>
            <a:off x="5155413" y="684467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C80191-4AC8-4A8A-9632-41F7F9A93DBD}"/>
              </a:ext>
            </a:extLst>
          </p:cNvPr>
          <p:cNvSpPr/>
          <p:nvPr/>
        </p:nvSpPr>
        <p:spPr>
          <a:xfrm>
            <a:off x="5370623" y="1455214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3F58DA-DAC1-4B62-9D64-99D2C940A23B}"/>
              </a:ext>
            </a:extLst>
          </p:cNvPr>
          <p:cNvSpPr/>
          <p:nvPr/>
        </p:nvSpPr>
        <p:spPr>
          <a:xfrm>
            <a:off x="5341980" y="4543826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65C17D-F8A4-479C-9C66-D6178C1FBC68}"/>
              </a:ext>
            </a:extLst>
          </p:cNvPr>
          <p:cNvSpPr/>
          <p:nvPr/>
        </p:nvSpPr>
        <p:spPr>
          <a:xfrm>
            <a:off x="7620753" y="4521101"/>
            <a:ext cx="470213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AFFFD-7E83-484A-B6FA-F7990285AA97}"/>
              </a:ext>
            </a:extLst>
          </p:cNvPr>
          <p:cNvSpPr/>
          <p:nvPr/>
        </p:nvSpPr>
        <p:spPr>
          <a:xfrm>
            <a:off x="7583896" y="1457728"/>
            <a:ext cx="47021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BDF30D-A4E7-402E-91B0-0664B2FC0E88}"/>
              </a:ext>
            </a:extLst>
          </p:cNvPr>
          <p:cNvSpPr/>
          <p:nvPr/>
        </p:nvSpPr>
        <p:spPr>
          <a:xfrm>
            <a:off x="7590224" y="3157512"/>
            <a:ext cx="1782502" cy="655342"/>
          </a:xfrm>
          <a:prstGeom prst="ellipse">
            <a:avLst/>
          </a:prstGeom>
          <a:noFill/>
          <a:ln>
            <a:solidFill>
              <a:srgbClr val="00C8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Pertemuan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5E124D-DF93-4118-B3DE-6BA30E1A3768}"/>
              </a:ext>
            </a:extLst>
          </p:cNvPr>
          <p:cNvCxnSpPr>
            <a:cxnSpLocks/>
          </p:cNvCxnSpPr>
          <p:nvPr/>
        </p:nvCxnSpPr>
        <p:spPr>
          <a:xfrm flipH="1">
            <a:off x="11620903" y="2684404"/>
            <a:ext cx="297680" cy="0"/>
          </a:xfrm>
          <a:prstGeom prst="straightConnector1">
            <a:avLst/>
          </a:prstGeom>
          <a:ln>
            <a:solidFill>
              <a:srgbClr val="00C8F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1245524-AFA8-4C9E-A7E0-F51C5301EE0A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11588272" y="5715981"/>
            <a:ext cx="335365" cy="0"/>
          </a:xfrm>
          <a:prstGeom prst="line">
            <a:avLst/>
          </a:prstGeom>
          <a:ln>
            <a:solidFill>
              <a:srgbClr val="00C8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74315B-927E-4A92-976F-B95BEE2FE1B3}"/>
              </a:ext>
            </a:extLst>
          </p:cNvPr>
          <p:cNvCxnSpPr>
            <a:cxnSpLocks/>
          </p:cNvCxnSpPr>
          <p:nvPr/>
        </p:nvCxnSpPr>
        <p:spPr>
          <a:xfrm flipH="1" flipV="1">
            <a:off x="11918583" y="2666278"/>
            <a:ext cx="18492" cy="3022235"/>
          </a:xfrm>
          <a:prstGeom prst="line">
            <a:avLst/>
          </a:prstGeom>
          <a:ln>
            <a:solidFill>
              <a:srgbClr val="00C8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CC6AE34-5ED9-4EE5-8EA6-3738616FE385}"/>
              </a:ext>
            </a:extLst>
          </p:cNvPr>
          <p:cNvSpPr/>
          <p:nvPr/>
        </p:nvSpPr>
        <p:spPr>
          <a:xfrm rot="16200000">
            <a:off x="10912039" y="3813464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 data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0352766-97B6-41CD-9FA0-67E36865F8A7}"/>
              </a:ext>
            </a:extLst>
          </p:cNvPr>
          <p:cNvSpPr/>
          <p:nvPr/>
        </p:nvSpPr>
        <p:spPr>
          <a:xfrm>
            <a:off x="9421344" y="5347458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B2F4AE-6212-48A2-82F5-F6C3F8565E4B}"/>
              </a:ext>
            </a:extLst>
          </p:cNvPr>
          <p:cNvSpPr/>
          <p:nvPr/>
        </p:nvSpPr>
        <p:spPr>
          <a:xfrm>
            <a:off x="11339367" y="5341922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D3D27F-3C69-41EB-AB62-2464910247D4}"/>
              </a:ext>
            </a:extLst>
          </p:cNvPr>
          <p:cNvSpPr/>
          <p:nvPr/>
        </p:nvSpPr>
        <p:spPr>
          <a:xfrm>
            <a:off x="11366839" y="2294748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665D43-7A4E-4EC8-B466-A63DA5A4F344}"/>
              </a:ext>
            </a:extLst>
          </p:cNvPr>
          <p:cNvSpPr/>
          <p:nvPr/>
        </p:nvSpPr>
        <p:spPr>
          <a:xfrm>
            <a:off x="3673855" y="1975271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Membuat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Janji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C7CED4-D9DB-4864-BB3A-DB922206D81D}"/>
              </a:ext>
            </a:extLst>
          </p:cNvPr>
          <p:cNvSpPr/>
          <p:nvPr/>
        </p:nvSpPr>
        <p:spPr>
          <a:xfrm>
            <a:off x="8189427" y="1088998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Vaksinasi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2D92C2-F4B0-4B0F-AF57-6617887E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73" b="92448" l="8235" r="92059">
                        <a14:foregroundMark x1="51765" y1="8073" x2="51765" y2="8073"/>
                        <a14:foregroundMark x1="47941" y1="92448" x2="47941" y2="92448"/>
                        <a14:foregroundMark x1="8529" y1="78646" x2="8529" y2="78646"/>
                        <a14:foregroundMark x1="92059" y1="77865" x2="92059" y2="77865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3" y="539245"/>
            <a:ext cx="239449" cy="2704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80C02C9-094E-4A51-8626-E4BB1B35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73" b="92448" l="8235" r="92059">
                        <a14:foregroundMark x1="51765" y1="8073" x2="51765" y2="8073"/>
                        <a14:foregroundMark x1="47941" y1="92448" x2="47941" y2="92448"/>
                        <a14:foregroundMark x1="8529" y1="78646" x2="8529" y2="78646"/>
                        <a14:foregroundMark x1="92059" y1="77865" x2="92059" y2="77865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7" y="1271152"/>
            <a:ext cx="239449" cy="2704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7645BDF-277D-4099-97ED-9C1C08E7F2B3}"/>
              </a:ext>
            </a:extLst>
          </p:cNvPr>
          <p:cNvSpPr/>
          <p:nvPr/>
        </p:nvSpPr>
        <p:spPr>
          <a:xfrm>
            <a:off x="5896226" y="1210646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Pengingat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Janji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95C4D4-35BD-4248-98B9-FDC57CA0D113}"/>
              </a:ext>
            </a:extLst>
          </p:cNvPr>
          <p:cNvSpPr/>
          <p:nvPr/>
        </p:nvSpPr>
        <p:spPr>
          <a:xfrm>
            <a:off x="1337708" y="6212826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Kontak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AC953FE-D2D5-44A0-9FA7-D4B1757DEEB3}"/>
              </a:ext>
            </a:extLst>
          </p:cNvPr>
          <p:cNvSpPr/>
          <p:nvPr/>
        </p:nvSpPr>
        <p:spPr>
          <a:xfrm>
            <a:off x="1337708" y="3146648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Kontak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787F26-41D3-4A87-94D7-3F2E22F8A4EA}"/>
              </a:ext>
            </a:extLst>
          </p:cNvPr>
          <p:cNvSpPr/>
          <p:nvPr/>
        </p:nvSpPr>
        <p:spPr>
          <a:xfrm>
            <a:off x="3499941" y="153876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H- 7 Vaksinasi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6E4730-1B7E-4F6C-B89B-6993EDC9D3AF}"/>
              </a:ext>
            </a:extLst>
          </p:cNvPr>
          <p:cNvSpPr/>
          <p:nvPr/>
        </p:nvSpPr>
        <p:spPr>
          <a:xfrm>
            <a:off x="-340024" y="2510369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Orangtua Pasien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B7C71BA-1842-409B-A8EF-29C5A48ACF43}"/>
              </a:ext>
            </a:extLst>
          </p:cNvPr>
          <p:cNvSpPr/>
          <p:nvPr/>
        </p:nvSpPr>
        <p:spPr>
          <a:xfrm>
            <a:off x="-349008" y="5592828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Tenaga Kesehatan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(Nakes)</a:t>
            </a:r>
          </a:p>
        </p:txBody>
      </p:sp>
    </p:spTree>
    <p:extLst>
      <p:ext uri="{BB962C8B-B14F-4D97-AF65-F5344CB8AC3E}">
        <p14:creationId xmlns:p14="http://schemas.microsoft.com/office/powerpoint/2010/main" val="824772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F55E05AA-1897-4C5A-908E-7F8BCB3F6940}"/>
              </a:ext>
            </a:extLst>
          </p:cNvPr>
          <p:cNvSpPr/>
          <p:nvPr/>
        </p:nvSpPr>
        <p:spPr>
          <a:xfrm>
            <a:off x="5974177" y="1525979"/>
            <a:ext cx="6083269" cy="499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C068AFD-77C9-4BB7-892A-50444C303502}"/>
              </a:ext>
            </a:extLst>
          </p:cNvPr>
          <p:cNvSpPr/>
          <p:nvPr/>
        </p:nvSpPr>
        <p:spPr>
          <a:xfrm>
            <a:off x="3418029" y="550245"/>
            <a:ext cx="2124855" cy="815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4359A3B-2B6C-4D64-8B96-AF44EDC1CBEB}"/>
              </a:ext>
            </a:extLst>
          </p:cNvPr>
          <p:cNvSpPr/>
          <p:nvPr/>
        </p:nvSpPr>
        <p:spPr>
          <a:xfrm>
            <a:off x="3636555" y="1536029"/>
            <a:ext cx="2081607" cy="3856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58978-627D-45D4-86E9-5094788B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565"/>
            <a:ext cx="2926080" cy="862143"/>
          </a:xfrm>
        </p:spPr>
        <p:txBody>
          <a:bodyPr>
            <a:noAutofit/>
          </a:bodyPr>
          <a:lstStyle/>
          <a:p>
            <a:r>
              <a:rPr lang="en-US" sz="2400" dirty="0"/>
              <a:t>Use Case E-Imunisasi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380F-FC23-4E5F-A7DF-172C8D35DE9B}"/>
              </a:ext>
            </a:extLst>
          </p:cNvPr>
          <p:cNvSpPr/>
          <p:nvPr/>
        </p:nvSpPr>
        <p:spPr>
          <a:xfrm>
            <a:off x="1337708" y="827777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3BB37B-CEF1-45EC-9AAB-7AD2A660141C}"/>
              </a:ext>
            </a:extLst>
          </p:cNvPr>
          <p:cNvSpPr/>
          <p:nvPr/>
        </p:nvSpPr>
        <p:spPr>
          <a:xfrm>
            <a:off x="1337708" y="1600734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Vaksinasi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64E86-E523-480C-8CB9-C949E0643644}"/>
              </a:ext>
            </a:extLst>
          </p:cNvPr>
          <p:cNvSpPr/>
          <p:nvPr/>
        </p:nvSpPr>
        <p:spPr>
          <a:xfrm>
            <a:off x="1337708" y="2373691"/>
            <a:ext cx="1819175" cy="47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Buku Sehat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4F696-72D8-4DCE-A10E-DFC999111B95}"/>
              </a:ext>
            </a:extLst>
          </p:cNvPr>
          <p:cNvSpPr/>
          <p:nvPr/>
        </p:nvSpPr>
        <p:spPr>
          <a:xfrm>
            <a:off x="1338310" y="3906780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Kalendar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0A6E1-2CBE-4FCD-B363-FF3C9E5FCBC8}"/>
              </a:ext>
            </a:extLst>
          </p:cNvPr>
          <p:cNvSpPr/>
          <p:nvPr/>
        </p:nvSpPr>
        <p:spPr>
          <a:xfrm>
            <a:off x="1318426" y="4679737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Jadwal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08DC1-49A6-4D1F-960E-4BDAA16909F5}"/>
              </a:ext>
            </a:extLst>
          </p:cNvPr>
          <p:cNvSpPr/>
          <p:nvPr/>
        </p:nvSpPr>
        <p:spPr>
          <a:xfrm>
            <a:off x="1338309" y="5452694"/>
            <a:ext cx="1819175" cy="471638"/>
          </a:xfrm>
          <a:prstGeom prst="rect">
            <a:avLst/>
          </a:prstGeom>
          <a:solidFill>
            <a:srgbClr val="2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Rekam Medis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763EBC-AB51-44F6-8F9B-260E1695F12A}"/>
              </a:ext>
            </a:extLst>
          </p:cNvPr>
          <p:cNvGrpSpPr/>
          <p:nvPr/>
        </p:nvGrpSpPr>
        <p:grpSpPr>
          <a:xfrm>
            <a:off x="342806" y="1283299"/>
            <a:ext cx="519765" cy="1289784"/>
            <a:chOff x="770020" y="1453415"/>
            <a:chExt cx="519765" cy="1289784"/>
          </a:xfrm>
          <a:solidFill>
            <a:schemeClr val="accent5">
              <a:lumMod val="75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98F75CF-2109-450D-A913-891958B86BA7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C22C724-D4D2-42BC-A385-0B74D245EAD3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9A8CE6-D6CD-4B99-B267-6BD35479A515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C8F5B9-E678-4F8F-A41E-AB86B9338301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B99FD3C-27A9-4562-B0F1-74A355E43F90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9FE8AC-BAF1-465F-884C-CD512BE41155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5AEDB5-2459-4327-8A7B-13738BEEBBDB}"/>
              </a:ext>
            </a:extLst>
          </p:cNvPr>
          <p:cNvGrpSpPr/>
          <p:nvPr/>
        </p:nvGrpSpPr>
        <p:grpSpPr>
          <a:xfrm>
            <a:off x="847911" y="1868962"/>
            <a:ext cx="332126" cy="712269"/>
            <a:chOff x="770020" y="1453415"/>
            <a:chExt cx="519765" cy="128978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83FB86-8737-4A46-8072-9FC794B8FE24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A0E52A0-C15E-4DD4-9F57-E5946CF7629C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3B68F3-4CF7-4122-B8A5-DF0BDBB4C575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ACE88E2-9DF2-4475-8CE5-DD33425566E5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ABA409A-8215-4E8C-9DBB-99D4450CA34E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FA687-C015-4C35-B154-6E87BDC000D6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58E49C-7F61-4125-A746-E56486635B8D}"/>
              </a:ext>
            </a:extLst>
          </p:cNvPr>
          <p:cNvGrpSpPr/>
          <p:nvPr/>
        </p:nvGrpSpPr>
        <p:grpSpPr>
          <a:xfrm>
            <a:off x="440104" y="4276559"/>
            <a:ext cx="519765" cy="1289784"/>
            <a:chOff x="770020" y="1453415"/>
            <a:chExt cx="519765" cy="1289784"/>
          </a:xfrm>
          <a:solidFill>
            <a:srgbClr val="2FBB9D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27D3596-7A43-458C-B0A8-902C076862FF}"/>
                </a:ext>
              </a:extLst>
            </p:cNvPr>
            <p:cNvSpPr/>
            <p:nvPr/>
          </p:nvSpPr>
          <p:spPr>
            <a:xfrm rot="18967586">
              <a:off x="1160831" y="1739257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C742D68-4B34-4073-BD4A-2ED625171FBB}"/>
                </a:ext>
              </a:extLst>
            </p:cNvPr>
            <p:cNvSpPr/>
            <p:nvPr/>
          </p:nvSpPr>
          <p:spPr>
            <a:xfrm>
              <a:off x="890336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E8A50F-6D1A-4222-A883-32AD17358FBD}"/>
                </a:ext>
              </a:extLst>
            </p:cNvPr>
            <p:cNvSpPr/>
            <p:nvPr/>
          </p:nvSpPr>
          <p:spPr>
            <a:xfrm>
              <a:off x="1078030" y="2358189"/>
              <a:ext cx="105877" cy="385010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0D48B6-4A85-45E0-A085-24A056EF0F93}"/>
                </a:ext>
              </a:extLst>
            </p:cNvPr>
            <p:cNvSpPr/>
            <p:nvPr/>
          </p:nvSpPr>
          <p:spPr>
            <a:xfrm rot="2537029">
              <a:off x="805266" y="1748850"/>
              <a:ext cx="108662" cy="525595"/>
            </a:xfrm>
            <a:prstGeom prst="roundRect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C626D182-27D3-434D-8599-37BE5EC21ED2}"/>
                </a:ext>
              </a:extLst>
            </p:cNvPr>
            <p:cNvSpPr/>
            <p:nvPr/>
          </p:nvSpPr>
          <p:spPr>
            <a:xfrm>
              <a:off x="770020" y="1645920"/>
              <a:ext cx="519765" cy="712269"/>
            </a:xfrm>
            <a:prstGeom prst="triangl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8EA3C5-415E-4DF0-872D-4F5B445EBDF7}"/>
                </a:ext>
              </a:extLst>
            </p:cNvPr>
            <p:cNvSpPr/>
            <p:nvPr/>
          </p:nvSpPr>
          <p:spPr>
            <a:xfrm>
              <a:off x="856648" y="1453415"/>
              <a:ext cx="346510" cy="385010"/>
            </a:xfrm>
            <a:prstGeom prst="ellipse">
              <a:avLst/>
            </a:prstGeom>
            <a:grpFill/>
            <a:ln>
              <a:solidFill>
                <a:srgbClr val="1787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ross 30">
            <a:extLst>
              <a:ext uri="{FF2B5EF4-FFF2-40B4-BE49-F238E27FC236}">
                <a16:creationId xmlns:a16="http://schemas.microsoft.com/office/drawing/2014/main" id="{F2DD9313-BF66-4E83-B55E-1ACF8A82AA26}"/>
              </a:ext>
            </a:extLst>
          </p:cNvPr>
          <p:cNvSpPr/>
          <p:nvPr/>
        </p:nvSpPr>
        <p:spPr>
          <a:xfrm>
            <a:off x="568770" y="4790605"/>
            <a:ext cx="252000" cy="252000"/>
          </a:xfrm>
          <a:prstGeom prst="plus">
            <a:avLst>
              <a:gd name="adj" fmla="val 35695"/>
            </a:avLst>
          </a:prstGeom>
          <a:solidFill>
            <a:srgbClr val="178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344098-0CE3-40A2-9312-FFCE35B211C8}"/>
              </a:ext>
            </a:extLst>
          </p:cNvPr>
          <p:cNvSpPr/>
          <p:nvPr/>
        </p:nvSpPr>
        <p:spPr>
          <a:xfrm>
            <a:off x="3572091" y="828812"/>
            <a:ext cx="1819175" cy="4529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Aktivitas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57AC59-E424-4781-8DF7-F326725D826A}"/>
              </a:ext>
            </a:extLst>
          </p:cNvPr>
          <p:cNvSpPr/>
          <p:nvPr/>
        </p:nvSpPr>
        <p:spPr>
          <a:xfrm>
            <a:off x="3790700" y="1602521"/>
            <a:ext cx="1819175" cy="4780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Buat Janji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1B8731-AD9E-499B-8B6E-9F5EE1790AC7}"/>
              </a:ext>
            </a:extLst>
          </p:cNvPr>
          <p:cNvSpPr/>
          <p:nvPr/>
        </p:nvSpPr>
        <p:spPr>
          <a:xfrm>
            <a:off x="3772587" y="4679737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104BF7-F820-45F6-8289-F7BB1BA241D1}"/>
              </a:ext>
            </a:extLst>
          </p:cNvPr>
          <p:cNvSpPr/>
          <p:nvPr/>
        </p:nvSpPr>
        <p:spPr>
          <a:xfrm>
            <a:off x="6111702" y="4659279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Registrasi Pasien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AC0D22-18C5-49B4-97C7-615DA66D2EF9}"/>
              </a:ext>
            </a:extLst>
          </p:cNvPr>
          <p:cNvSpPr/>
          <p:nvPr/>
        </p:nvSpPr>
        <p:spPr>
          <a:xfrm>
            <a:off x="6131585" y="5018851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Q&amp;R Code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8D9E0D-ABA1-4E9A-860B-C4D2BA25DA86}"/>
              </a:ext>
            </a:extLst>
          </p:cNvPr>
          <p:cNvSpPr/>
          <p:nvPr/>
        </p:nvSpPr>
        <p:spPr>
          <a:xfrm>
            <a:off x="3772586" y="503106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Daftar Janji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F9994-62EB-4CF6-B96B-8D0814A56A08}"/>
              </a:ext>
            </a:extLst>
          </p:cNvPr>
          <p:cNvSpPr/>
          <p:nvPr/>
        </p:nvSpPr>
        <p:spPr>
          <a:xfrm>
            <a:off x="6087399" y="1589714"/>
            <a:ext cx="1819175" cy="4826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Janji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E32D2F-CF76-41EF-BD6B-D11DF8F74858}"/>
              </a:ext>
            </a:extLst>
          </p:cNvPr>
          <p:cNvSpPr/>
          <p:nvPr/>
        </p:nvSpPr>
        <p:spPr>
          <a:xfrm>
            <a:off x="6087399" y="207053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Menunjukkan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Q&amp;R Code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F0E1B9-604B-40CB-94AB-FFB26359544E}"/>
              </a:ext>
            </a:extLst>
          </p:cNvPr>
          <p:cNvSpPr/>
          <p:nvPr/>
        </p:nvSpPr>
        <p:spPr>
          <a:xfrm>
            <a:off x="9769097" y="5480162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629532-E4A0-4F11-B74F-591DF5AF8975}"/>
              </a:ext>
            </a:extLst>
          </p:cNvPr>
          <p:cNvSpPr/>
          <p:nvPr/>
        </p:nvSpPr>
        <p:spPr>
          <a:xfrm>
            <a:off x="7855048" y="5490489"/>
            <a:ext cx="1819175" cy="471638"/>
          </a:xfrm>
          <a:prstGeom prst="rect">
            <a:avLst/>
          </a:prstGeom>
          <a:solidFill>
            <a:srgbClr val="DFF9F4"/>
          </a:solidFill>
          <a:ln>
            <a:solidFill>
              <a:srgbClr val="2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Vaksinasi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3D46BF-8DDA-4243-9BB5-032D184D73A3}"/>
              </a:ext>
            </a:extLst>
          </p:cNvPr>
          <p:cNvSpPr/>
          <p:nvPr/>
        </p:nvSpPr>
        <p:spPr>
          <a:xfrm>
            <a:off x="7864297" y="5966940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Identitas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Pasien</a:t>
            </a: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Vaksin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7D9A3-44D7-49BB-99EA-F31FBBB3620A}"/>
              </a:ext>
            </a:extLst>
          </p:cNvPr>
          <p:cNvSpPr/>
          <p:nvPr/>
        </p:nvSpPr>
        <p:spPr>
          <a:xfrm>
            <a:off x="9767163" y="5854309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Pengumpulan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5A014B-7AB3-40A0-896A-230B5250E277}"/>
              </a:ext>
            </a:extLst>
          </p:cNvPr>
          <p:cNvSpPr/>
          <p:nvPr/>
        </p:nvSpPr>
        <p:spPr>
          <a:xfrm>
            <a:off x="9796100" y="2427269"/>
            <a:ext cx="1819175" cy="4780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Buku Sehat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0DF65A-E05A-44F3-8B29-440D6E0B9817}"/>
              </a:ext>
            </a:extLst>
          </p:cNvPr>
          <p:cNvSpPr/>
          <p:nvPr/>
        </p:nvSpPr>
        <p:spPr>
          <a:xfrm>
            <a:off x="3522895" y="456289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Pengingat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Tahap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Vaksin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5D753B-4EB7-415D-B707-6C49D8418A78}"/>
              </a:ext>
            </a:extLst>
          </p:cNvPr>
          <p:cNvSpPr/>
          <p:nvPr/>
        </p:nvSpPr>
        <p:spPr>
          <a:xfrm>
            <a:off x="5155413" y="684467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C80191-4AC8-4A8A-9632-41F7F9A93DBD}"/>
              </a:ext>
            </a:extLst>
          </p:cNvPr>
          <p:cNvSpPr/>
          <p:nvPr/>
        </p:nvSpPr>
        <p:spPr>
          <a:xfrm>
            <a:off x="5370623" y="1455214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3F58DA-DAC1-4B62-9D64-99D2C940A23B}"/>
              </a:ext>
            </a:extLst>
          </p:cNvPr>
          <p:cNvSpPr/>
          <p:nvPr/>
        </p:nvSpPr>
        <p:spPr>
          <a:xfrm>
            <a:off x="5341980" y="4543826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65C17D-F8A4-479C-9C66-D6178C1FBC68}"/>
              </a:ext>
            </a:extLst>
          </p:cNvPr>
          <p:cNvSpPr/>
          <p:nvPr/>
        </p:nvSpPr>
        <p:spPr>
          <a:xfrm>
            <a:off x="7620753" y="4521101"/>
            <a:ext cx="470213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AFFFD-7E83-484A-B6FA-F7990285AA97}"/>
              </a:ext>
            </a:extLst>
          </p:cNvPr>
          <p:cNvSpPr/>
          <p:nvPr/>
        </p:nvSpPr>
        <p:spPr>
          <a:xfrm>
            <a:off x="7583896" y="1457728"/>
            <a:ext cx="47021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BDF30D-A4E7-402E-91B0-0664B2FC0E88}"/>
              </a:ext>
            </a:extLst>
          </p:cNvPr>
          <p:cNvSpPr/>
          <p:nvPr/>
        </p:nvSpPr>
        <p:spPr>
          <a:xfrm>
            <a:off x="7590224" y="3157512"/>
            <a:ext cx="1782502" cy="655342"/>
          </a:xfrm>
          <a:prstGeom prst="ellipse">
            <a:avLst/>
          </a:prstGeom>
          <a:noFill/>
          <a:ln>
            <a:solidFill>
              <a:srgbClr val="00C8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Pertemuan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5E124D-DF93-4118-B3DE-6BA30E1A3768}"/>
              </a:ext>
            </a:extLst>
          </p:cNvPr>
          <p:cNvCxnSpPr>
            <a:cxnSpLocks/>
          </p:cNvCxnSpPr>
          <p:nvPr/>
        </p:nvCxnSpPr>
        <p:spPr>
          <a:xfrm flipH="1">
            <a:off x="11620903" y="2684404"/>
            <a:ext cx="297680" cy="0"/>
          </a:xfrm>
          <a:prstGeom prst="straightConnector1">
            <a:avLst/>
          </a:prstGeom>
          <a:ln>
            <a:solidFill>
              <a:srgbClr val="00C8F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1245524-AFA8-4C9E-A7E0-F51C5301EE0A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11588272" y="5715981"/>
            <a:ext cx="335365" cy="0"/>
          </a:xfrm>
          <a:prstGeom prst="line">
            <a:avLst/>
          </a:prstGeom>
          <a:ln>
            <a:solidFill>
              <a:srgbClr val="00C8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74315B-927E-4A92-976F-B95BEE2FE1B3}"/>
              </a:ext>
            </a:extLst>
          </p:cNvPr>
          <p:cNvCxnSpPr>
            <a:cxnSpLocks/>
          </p:cNvCxnSpPr>
          <p:nvPr/>
        </p:nvCxnSpPr>
        <p:spPr>
          <a:xfrm flipH="1" flipV="1">
            <a:off x="11918583" y="2666278"/>
            <a:ext cx="18492" cy="3022235"/>
          </a:xfrm>
          <a:prstGeom prst="line">
            <a:avLst/>
          </a:prstGeom>
          <a:ln>
            <a:solidFill>
              <a:srgbClr val="00C8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CC6AE34-5ED9-4EE5-8EA6-3738616FE385}"/>
              </a:ext>
            </a:extLst>
          </p:cNvPr>
          <p:cNvSpPr/>
          <p:nvPr/>
        </p:nvSpPr>
        <p:spPr>
          <a:xfrm rot="16200000">
            <a:off x="10912039" y="3813464"/>
            <a:ext cx="181917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 data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0352766-97B6-41CD-9FA0-67E36865F8A7}"/>
              </a:ext>
            </a:extLst>
          </p:cNvPr>
          <p:cNvSpPr/>
          <p:nvPr/>
        </p:nvSpPr>
        <p:spPr>
          <a:xfrm>
            <a:off x="9421344" y="5347458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B2F4AE-6212-48A2-82F5-F6C3F8565E4B}"/>
              </a:ext>
            </a:extLst>
          </p:cNvPr>
          <p:cNvSpPr/>
          <p:nvPr/>
        </p:nvSpPr>
        <p:spPr>
          <a:xfrm>
            <a:off x="11339367" y="5341922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D3D27F-3C69-41EB-AB62-2464910247D4}"/>
              </a:ext>
            </a:extLst>
          </p:cNvPr>
          <p:cNvSpPr/>
          <p:nvPr/>
        </p:nvSpPr>
        <p:spPr>
          <a:xfrm>
            <a:off x="11366839" y="2294748"/>
            <a:ext cx="322352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665D43-7A4E-4EC8-B466-A63DA5A4F344}"/>
              </a:ext>
            </a:extLst>
          </p:cNvPr>
          <p:cNvSpPr/>
          <p:nvPr/>
        </p:nvSpPr>
        <p:spPr>
          <a:xfrm>
            <a:off x="3673855" y="1975271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Membuat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Janji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C7CED4-D9DB-4864-BB3A-DB922206D81D}"/>
              </a:ext>
            </a:extLst>
          </p:cNvPr>
          <p:cNvSpPr/>
          <p:nvPr/>
        </p:nvSpPr>
        <p:spPr>
          <a:xfrm>
            <a:off x="8189427" y="1088998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Vaksinasi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2D92C2-F4B0-4B0F-AF57-6617887E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73" b="92448" l="8235" r="92059">
                        <a14:foregroundMark x1="51765" y1="8073" x2="51765" y2="8073"/>
                        <a14:foregroundMark x1="47941" y1="92448" x2="47941" y2="92448"/>
                        <a14:foregroundMark x1="8529" y1="78646" x2="8529" y2="78646"/>
                        <a14:foregroundMark x1="92059" y1="77865" x2="92059" y2="77865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3" y="539245"/>
            <a:ext cx="239449" cy="2704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80C02C9-094E-4A51-8626-E4BB1B35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73" b="92448" l="8235" r="92059">
                        <a14:foregroundMark x1="51765" y1="8073" x2="51765" y2="8073"/>
                        <a14:foregroundMark x1="47941" y1="92448" x2="47941" y2="92448"/>
                        <a14:foregroundMark x1="8529" y1="78646" x2="8529" y2="78646"/>
                        <a14:foregroundMark x1="92059" y1="77865" x2="92059" y2="77865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7" y="1271152"/>
            <a:ext cx="239449" cy="2704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7645BDF-277D-4099-97ED-9C1C08E7F2B3}"/>
              </a:ext>
            </a:extLst>
          </p:cNvPr>
          <p:cNvSpPr/>
          <p:nvPr/>
        </p:nvSpPr>
        <p:spPr>
          <a:xfrm>
            <a:off x="5896226" y="1210646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Pengingat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Janji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787F26-41D3-4A87-94D7-3F2E22F8A4EA}"/>
              </a:ext>
            </a:extLst>
          </p:cNvPr>
          <p:cNvSpPr/>
          <p:nvPr/>
        </p:nvSpPr>
        <p:spPr>
          <a:xfrm>
            <a:off x="3499941" y="153876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H- 7 Vaksinasi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6E4730-1B7E-4F6C-B89B-6993EDC9D3AF}"/>
              </a:ext>
            </a:extLst>
          </p:cNvPr>
          <p:cNvSpPr/>
          <p:nvPr/>
        </p:nvSpPr>
        <p:spPr>
          <a:xfrm>
            <a:off x="-340024" y="2510369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Orangtua Pasien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B7C71BA-1842-409B-A8EF-29C5A48ACF43}"/>
              </a:ext>
            </a:extLst>
          </p:cNvPr>
          <p:cNvSpPr/>
          <p:nvPr/>
        </p:nvSpPr>
        <p:spPr>
          <a:xfrm>
            <a:off x="-349008" y="5592828"/>
            <a:ext cx="2087555" cy="4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Tenaga Kesehatan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(Nakes)</a:t>
            </a:r>
          </a:p>
        </p:txBody>
      </p:sp>
    </p:spTree>
    <p:extLst>
      <p:ext uri="{BB962C8B-B14F-4D97-AF65-F5344CB8AC3E}">
        <p14:creationId xmlns:p14="http://schemas.microsoft.com/office/powerpoint/2010/main" val="33593397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F14-62A1-4C16-B51C-28807555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852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CC21E-7D10-4A01-85D4-3CB5A86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9F45B-AE29-4B27-A031-7C6FA503A334}"/>
              </a:ext>
            </a:extLst>
          </p:cNvPr>
          <p:cNvSpPr/>
          <p:nvPr/>
        </p:nvSpPr>
        <p:spPr>
          <a:xfrm>
            <a:off x="3876356" y="564832"/>
            <a:ext cx="2257425" cy="6996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B8B15-AC53-4ABE-A20C-E3AE69E7AEE2}"/>
              </a:ext>
            </a:extLst>
          </p:cNvPr>
          <p:cNvSpPr/>
          <p:nvPr/>
        </p:nvSpPr>
        <p:spPr>
          <a:xfrm>
            <a:off x="3866515" y="2312830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Klinik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2991C-2BC7-4E4C-8B98-FF7790E14079}"/>
              </a:ext>
            </a:extLst>
          </p:cNvPr>
          <p:cNvSpPr/>
          <p:nvPr/>
        </p:nvSpPr>
        <p:spPr>
          <a:xfrm>
            <a:off x="3876356" y="4062727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A89B7-E5AC-4D3C-B4D6-FEE46FD74B2A}"/>
              </a:ext>
            </a:extLst>
          </p:cNvPr>
          <p:cNvSpPr/>
          <p:nvPr/>
        </p:nvSpPr>
        <p:spPr>
          <a:xfrm>
            <a:off x="3886196" y="5806998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F9199-17F1-4DCE-9729-6093FDDD7794}"/>
              </a:ext>
            </a:extLst>
          </p:cNvPr>
          <p:cNvSpPr/>
          <p:nvPr/>
        </p:nvSpPr>
        <p:spPr>
          <a:xfrm>
            <a:off x="6963098" y="2054543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Profil Klinik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6665F-A562-4CBD-A887-7A01705CFD15}"/>
              </a:ext>
            </a:extLst>
          </p:cNvPr>
          <p:cNvSpPr/>
          <p:nvPr/>
        </p:nvSpPr>
        <p:spPr>
          <a:xfrm>
            <a:off x="6951031" y="32115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A0186-E876-46A3-8D9D-219C71737952}"/>
              </a:ext>
            </a:extLst>
          </p:cNvPr>
          <p:cNvSpPr/>
          <p:nvPr/>
        </p:nvSpPr>
        <p:spPr>
          <a:xfrm>
            <a:off x="6951032" y="1038668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F72D-8172-4607-96F9-40B4F73685E8}"/>
              </a:ext>
            </a:extLst>
          </p:cNvPr>
          <p:cNvSpPr/>
          <p:nvPr/>
        </p:nvSpPr>
        <p:spPr>
          <a:xfrm>
            <a:off x="6963098" y="27503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Keanggotaan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8FB55-B518-4112-AC7D-E30A361FED48}"/>
              </a:ext>
            </a:extLst>
          </p:cNvPr>
          <p:cNvSpPr/>
          <p:nvPr/>
        </p:nvSpPr>
        <p:spPr>
          <a:xfrm>
            <a:off x="2014219" y="2302669"/>
            <a:ext cx="1476375" cy="713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Klinik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274B1-BAA3-4891-8C86-2C79782DCCA2}"/>
              </a:ext>
            </a:extLst>
          </p:cNvPr>
          <p:cNvSpPr/>
          <p:nvPr/>
        </p:nvSpPr>
        <p:spPr>
          <a:xfrm>
            <a:off x="7001514" y="416853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32FC88-B667-4BD2-9ED4-360FC101D75F}"/>
              </a:ext>
            </a:extLst>
          </p:cNvPr>
          <p:cNvGrpSpPr/>
          <p:nvPr/>
        </p:nvGrpSpPr>
        <p:grpSpPr>
          <a:xfrm>
            <a:off x="6587176" y="2302669"/>
            <a:ext cx="375919" cy="710247"/>
            <a:chOff x="2753357" y="2366328"/>
            <a:chExt cx="375919" cy="71024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0AC3C6-D8ED-4214-B900-9278EC8F1C75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074216-DA44-4D85-A082-BCB3E67132B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CF3FCB-19E5-4CF6-8137-1521E8761593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8E93E-D720-48B7-8F22-E970AE85CF0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3490594" y="2659539"/>
            <a:ext cx="375921" cy="3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9D487F-040B-4A91-A06E-44828007E707}"/>
              </a:ext>
            </a:extLst>
          </p:cNvPr>
          <p:cNvCxnSpPr/>
          <p:nvPr/>
        </p:nvCxnSpPr>
        <p:spPr>
          <a:xfrm>
            <a:off x="6113145" y="265779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39BA2-2376-4403-A5C3-27D6D109511C}"/>
              </a:ext>
            </a:extLst>
          </p:cNvPr>
          <p:cNvGrpSpPr/>
          <p:nvPr/>
        </p:nvGrpSpPr>
        <p:grpSpPr>
          <a:xfrm>
            <a:off x="6587176" y="579643"/>
            <a:ext cx="375919" cy="710247"/>
            <a:chOff x="2753357" y="2366328"/>
            <a:chExt cx="375919" cy="71024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1A53B4-10D6-47D5-AD21-78B696734AAB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A42A10-8ED1-4E9C-BB64-286B480E2FCF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139C2-A1F8-409C-B990-742791ADDCC1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24343-95AC-4D0E-A2C7-EC7CC7744889}"/>
              </a:ext>
            </a:extLst>
          </p:cNvPr>
          <p:cNvCxnSpPr/>
          <p:nvPr/>
        </p:nvCxnSpPr>
        <p:spPr>
          <a:xfrm>
            <a:off x="6132514" y="93718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0A78CD-2E73-4016-8311-D5A9439E1A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995228" y="1264444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6E370-D325-4F78-B508-76139AC70BF8}"/>
              </a:ext>
            </a:extLst>
          </p:cNvPr>
          <p:cNvCxnSpPr/>
          <p:nvPr/>
        </p:nvCxnSpPr>
        <p:spPr>
          <a:xfrm flipH="1">
            <a:off x="4985386" y="3013706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2D8107-6682-4EEB-A42A-BCF01B0F3F77}"/>
              </a:ext>
            </a:extLst>
          </p:cNvPr>
          <p:cNvCxnSpPr/>
          <p:nvPr/>
        </p:nvCxnSpPr>
        <p:spPr>
          <a:xfrm flipH="1">
            <a:off x="5005068" y="4783611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0A094FD1-5A73-44A5-A00D-8454261E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36265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Nakes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E5A523-A046-4A30-BB4B-6EDE2953D435}"/>
              </a:ext>
            </a:extLst>
          </p:cNvPr>
          <p:cNvSpPr/>
          <p:nvPr/>
        </p:nvSpPr>
        <p:spPr>
          <a:xfrm>
            <a:off x="7001514" y="62194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 Medis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8D6447-DE5F-459A-B2C1-0B3CC68D3856}"/>
              </a:ext>
            </a:extLst>
          </p:cNvPr>
          <p:cNvGrpSpPr/>
          <p:nvPr/>
        </p:nvGrpSpPr>
        <p:grpSpPr>
          <a:xfrm>
            <a:off x="6625595" y="5753195"/>
            <a:ext cx="375919" cy="710247"/>
            <a:chOff x="2753357" y="2366328"/>
            <a:chExt cx="375919" cy="71024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F7560C-6364-4A6A-BC36-2D0E65E8DF82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A2074D5-E2C1-4C09-BEB7-85FB682B4D9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2A5696-7C7E-48FA-B3C6-C5E94029CF4C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ED5D16-B079-4267-B2D3-025C439B684C}"/>
              </a:ext>
            </a:extLst>
          </p:cNvPr>
          <p:cNvCxnSpPr/>
          <p:nvPr/>
        </p:nvCxnSpPr>
        <p:spPr>
          <a:xfrm>
            <a:off x="6158870" y="6108318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9B5CE92-B318-4F57-A438-60BA028A56DB}"/>
              </a:ext>
            </a:extLst>
          </p:cNvPr>
          <p:cNvSpPr/>
          <p:nvPr/>
        </p:nvSpPr>
        <p:spPr>
          <a:xfrm>
            <a:off x="7001514" y="5506297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Code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870CAD-6B14-4BBC-B860-A31C3B56185B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6133781" y="4412533"/>
            <a:ext cx="8677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72D93-6B06-4724-8260-99374237EDE3}"/>
              </a:ext>
            </a:extLst>
          </p:cNvPr>
          <p:cNvSpPr/>
          <p:nvPr/>
        </p:nvSpPr>
        <p:spPr>
          <a:xfrm>
            <a:off x="9432758" y="321159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Aktivitas </a:t>
            </a:r>
            <a:r>
              <a:rPr lang="en-US" sz="1400" dirty="0" err="1">
                <a:solidFill>
                  <a:schemeClr val="tx1"/>
                </a:solidFill>
              </a:rPr>
              <a:t>Pribadi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E6859-EA7B-41DD-9B92-32D1C1897891}"/>
              </a:ext>
            </a:extLst>
          </p:cNvPr>
          <p:cNvSpPr/>
          <p:nvPr/>
        </p:nvSpPr>
        <p:spPr>
          <a:xfrm>
            <a:off x="9432758" y="1032666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Event </a:t>
            </a:r>
            <a:r>
              <a:rPr lang="en-US" sz="1400" dirty="0" err="1">
                <a:solidFill>
                  <a:schemeClr val="tx1"/>
                </a:solidFill>
              </a:rPr>
              <a:t>khusus</a:t>
            </a:r>
            <a:r>
              <a:rPr lang="en-US" sz="1400" dirty="0">
                <a:solidFill>
                  <a:schemeClr val="tx1"/>
                </a:solidFill>
              </a:rPr>
              <a:t> kesehatan yang </a:t>
            </a:r>
            <a:r>
              <a:rPr lang="en-US" sz="1400" dirty="0" err="1">
                <a:solidFill>
                  <a:schemeClr val="tx1"/>
                </a:solidFill>
              </a:rPr>
              <a:t>bisa</a:t>
            </a:r>
            <a:r>
              <a:rPr lang="en-US" sz="1400" dirty="0">
                <a:solidFill>
                  <a:schemeClr val="tx1"/>
                </a:solidFill>
              </a:rPr>
              <a:t> di share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A93F1B-B7E3-472A-AA96-978B037B7054}"/>
              </a:ext>
            </a:extLst>
          </p:cNvPr>
          <p:cNvSpPr/>
          <p:nvPr/>
        </p:nvSpPr>
        <p:spPr>
          <a:xfrm>
            <a:off x="9517781" y="2054543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Nama Klinik, Alamat, Jam </a:t>
            </a:r>
            <a:r>
              <a:rPr lang="en-US" sz="1400" dirty="0" err="1">
                <a:solidFill>
                  <a:schemeClr val="tx1"/>
                </a:solidFill>
              </a:rPr>
              <a:t>buka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C5A7BE-E46F-465C-9CB2-AD0FC16A6180}"/>
              </a:ext>
            </a:extLst>
          </p:cNvPr>
          <p:cNvSpPr/>
          <p:nvPr/>
        </p:nvSpPr>
        <p:spPr>
          <a:xfrm>
            <a:off x="9608920" y="2785698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Daftar </a:t>
            </a:r>
            <a:r>
              <a:rPr lang="en-US" sz="1400" dirty="0" err="1">
                <a:solidFill>
                  <a:schemeClr val="tx1"/>
                </a:solidFill>
              </a:rPr>
              <a:t>Pegawai</a:t>
            </a:r>
            <a:r>
              <a:rPr lang="en-US" sz="1400" dirty="0">
                <a:solidFill>
                  <a:schemeClr val="tx1"/>
                </a:solidFill>
              </a:rPr>
              <a:t> Nakes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FD1310-A70F-485B-B6CA-774AE512B37C}"/>
              </a:ext>
            </a:extLst>
          </p:cNvPr>
          <p:cNvSpPr/>
          <p:nvPr/>
        </p:nvSpPr>
        <p:spPr>
          <a:xfrm>
            <a:off x="9608920" y="4156182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Daftar Pasien yang telah Booking Jadwal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1A3CCF-E246-417A-A4A5-7326B5A2809B}"/>
              </a:ext>
            </a:extLst>
          </p:cNvPr>
          <p:cNvSpPr/>
          <p:nvPr/>
        </p:nvSpPr>
        <p:spPr>
          <a:xfrm>
            <a:off x="9634857" y="5526666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Check In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Transfer Data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6B32E0-E8D1-47CC-A91F-0D94C496DCF9}"/>
              </a:ext>
            </a:extLst>
          </p:cNvPr>
          <p:cNvSpPr/>
          <p:nvPr/>
        </p:nvSpPr>
        <p:spPr>
          <a:xfrm>
            <a:off x="9719880" y="6206218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Imunisasi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Pemeriksaan Pasien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Tindakan</a:t>
            </a:r>
          </a:p>
        </p:txBody>
      </p:sp>
    </p:spTree>
    <p:extLst>
      <p:ext uri="{BB962C8B-B14F-4D97-AF65-F5344CB8AC3E}">
        <p14:creationId xmlns:p14="http://schemas.microsoft.com/office/powerpoint/2010/main" val="38949713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9BE1-F952-4087-AB9C-410638E0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50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5F6B0C2-81CF-4280-A1C8-D136DB039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20367"/>
              </p:ext>
            </p:extLst>
          </p:nvPr>
        </p:nvGraphicFramePr>
        <p:xfrm>
          <a:off x="838203" y="603217"/>
          <a:ext cx="10515597" cy="57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9392943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7218873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61667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Tentang</a:t>
                      </a:r>
                      <a:r>
                        <a:rPr lang="en-US" b="1" dirty="0"/>
                        <a:t> Anak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E-Imunisasi</a:t>
                      </a:r>
                    </a:p>
                  </a:txBody>
                  <a:tcP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Tema </a:t>
                      </a:r>
                      <a:r>
                        <a:rPr lang="en-US" b="1" dirty="0" err="1"/>
                        <a:t>aplikasi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Buat </a:t>
                      </a:r>
                      <a:r>
                        <a:rPr lang="en-US" dirty="0" err="1"/>
                        <a:t>janji</a:t>
                      </a:r>
                      <a:r>
                        <a:rPr lang="en-US" dirty="0"/>
                        <a:t> Imunisasi dan Rekam </a:t>
                      </a:r>
                      <a:r>
                        <a:rPr lang="en-US" dirty="0" err="1"/>
                        <a:t>medis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0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Target User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-Anak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0-18 </a:t>
                      </a:r>
                      <a:r>
                        <a:rPr lang="en-US" dirty="0" err="1"/>
                        <a:t>tahun</a:t>
                      </a:r>
                      <a:endParaRPr lang="en-US" dirty="0"/>
                    </a:p>
                    <a:p>
                      <a:r>
                        <a:rPr lang="en-US" dirty="0"/>
                        <a:t>-Akun Nakes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-Ibu </a:t>
                      </a:r>
                      <a:r>
                        <a:rPr lang="en-US" dirty="0" err="1"/>
                        <a:t>hamil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anak</a:t>
                      </a:r>
                      <a:r>
                        <a:rPr lang="en-US" dirty="0"/>
                        <a:t> 0-24  bulan</a:t>
                      </a:r>
                    </a:p>
                    <a:p>
                      <a:r>
                        <a:rPr lang="en-US" dirty="0"/>
                        <a:t>-Tenaga Kesehatan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7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/>
                        <a:t>Sign Up dan Login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r>
                        <a:rPr lang="en-US" dirty="0" err="1"/>
                        <a:t>telpon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3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5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On boarding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r>
                        <a:rPr lang="en-US" dirty="0" err="1"/>
                        <a:t>Sapaan</a:t>
                      </a:r>
                      <a:r>
                        <a:rPr lang="en-US" dirty="0"/>
                        <a:t>, -Motto: </a:t>
                      </a:r>
                      <a:r>
                        <a:rPr lang="en-US" dirty="0" err="1"/>
                        <a:t>Terpercaya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Belum </a:t>
                      </a:r>
                      <a:r>
                        <a:rPr lang="en-US" dirty="0" err="1"/>
                        <a:t>ada</a:t>
                      </a:r>
                      <a:r>
                        <a:rPr lang="en-US" dirty="0"/>
                        <a:t>. -Motto: ……………..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2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Menu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Home, Grafik, Riwayat Vaksin, Artikel, Profil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7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Rekam Medis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Diisi</a:t>
                      </a:r>
                      <a:r>
                        <a:rPr lang="en-US" dirty="0"/>
                        <a:t> oleh </a:t>
                      </a:r>
                      <a:r>
                        <a:rPr lang="en-US" dirty="0" err="1"/>
                        <a:t>orangtua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berdasarkan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buku</a:t>
                      </a:r>
                      <a:r>
                        <a:rPr lang="en-US" dirty="0"/>
                        <a:t> KIA atau </a:t>
                      </a:r>
                      <a:r>
                        <a:rPr lang="en-US" dirty="0" err="1"/>
                        <a:t>ingatan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realtime</a:t>
                      </a:r>
                      <a:r>
                        <a:rPr lang="en-US" dirty="0"/>
                        <a:t> oleh Nakes pada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medical checkup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55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Interaksi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dengan</a:t>
                      </a:r>
                      <a:r>
                        <a:rPr lang="en-US" b="1" dirty="0"/>
                        <a:t> Nakes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Kolom </a:t>
                      </a:r>
                      <a:r>
                        <a:rPr lang="en-US" dirty="0" err="1"/>
                        <a:t>pertanyaan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 err="1"/>
                        <a:t>Mesin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analisis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keluhan</a:t>
                      </a:r>
                      <a:endParaRPr lang="en-US" dirty="0"/>
                    </a:p>
                    <a:p>
                      <a:r>
                        <a:rPr lang="en-US" dirty="0"/>
                        <a:t>Minim </a:t>
                      </a:r>
                      <a:r>
                        <a:rPr lang="en-US" dirty="0" err="1"/>
                        <a:t>interaksi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Kolom </a:t>
                      </a:r>
                      <a:r>
                        <a:rPr lang="en-US" dirty="0" err="1"/>
                        <a:t>keluhan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Diagnosa </a:t>
                      </a:r>
                      <a:r>
                        <a:rPr lang="en-US" dirty="0" err="1"/>
                        <a:t>langsung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checkup</a:t>
                      </a:r>
                    </a:p>
                    <a:p>
                      <a:r>
                        <a:rPr lang="en-US" dirty="0" err="1"/>
                        <a:t>Merekomendasikan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interaksi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18037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8F84BA-F447-4899-A1F5-2B861F8B14E1}"/>
              </a:ext>
            </a:extLst>
          </p:cNvPr>
          <p:cNvCxnSpPr/>
          <p:nvPr/>
        </p:nvCxnSpPr>
        <p:spPr>
          <a:xfrm>
            <a:off x="596769" y="1164657"/>
            <a:ext cx="24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A5CFEE-8DAA-4C1C-8D4C-78686B3F0AED}"/>
              </a:ext>
            </a:extLst>
          </p:cNvPr>
          <p:cNvCxnSpPr>
            <a:cxnSpLocks/>
          </p:cNvCxnSpPr>
          <p:nvPr/>
        </p:nvCxnSpPr>
        <p:spPr>
          <a:xfrm>
            <a:off x="596769" y="1164657"/>
            <a:ext cx="0" cy="1973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989C5-8E41-4EE1-A6BD-DB325ED81553}"/>
              </a:ext>
            </a:extLst>
          </p:cNvPr>
          <p:cNvCxnSpPr>
            <a:cxnSpLocks/>
          </p:cNvCxnSpPr>
          <p:nvPr/>
        </p:nvCxnSpPr>
        <p:spPr>
          <a:xfrm>
            <a:off x="596769" y="3137837"/>
            <a:ext cx="241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CDC1FBC5-69D8-445C-8892-5B73C79D8186}"/>
              </a:ext>
            </a:extLst>
          </p:cNvPr>
          <p:cNvSpPr/>
          <p:nvPr/>
        </p:nvSpPr>
        <p:spPr>
          <a:xfrm>
            <a:off x="4367464" y="3014921"/>
            <a:ext cx="3457072" cy="30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Sapaan</a:t>
            </a:r>
            <a:r>
              <a:rPr lang="en-US" dirty="0">
                <a:solidFill>
                  <a:schemeClr val="tx1"/>
                </a:solidFill>
              </a:rPr>
              <a:t>, -Motto: </a:t>
            </a:r>
            <a:r>
              <a:rPr lang="en-US" dirty="0" err="1">
                <a:solidFill>
                  <a:schemeClr val="tx1"/>
                </a:solidFill>
              </a:rPr>
              <a:t>Terpercaya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7A254942-F6F3-4E83-92C3-7575764F01B3}"/>
              </a:ext>
            </a:extLst>
          </p:cNvPr>
          <p:cNvSpPr/>
          <p:nvPr/>
        </p:nvSpPr>
        <p:spPr>
          <a:xfrm>
            <a:off x="4367464" y="3429000"/>
            <a:ext cx="3457072" cy="548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Home, Grafik, Riwayat Vaksin, Artikel, Profil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8CE43ADA-5B4B-46C1-8CC9-3734812A5694}"/>
              </a:ext>
            </a:extLst>
          </p:cNvPr>
          <p:cNvSpPr/>
          <p:nvPr/>
        </p:nvSpPr>
        <p:spPr>
          <a:xfrm>
            <a:off x="7945654" y="3977833"/>
            <a:ext cx="3287027" cy="548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Kalender, Vaksinasi, Buku Sehat, Kontak</a:t>
            </a:r>
          </a:p>
          <a:p>
            <a:r>
              <a:rPr lang="en-US" dirty="0">
                <a:solidFill>
                  <a:schemeClr val="tx1"/>
                </a:solidFill>
              </a:rPr>
              <a:t>Kalender, Jadwal, Klinik, Rekam Medis</a:t>
            </a:r>
          </a:p>
          <a:p>
            <a:r>
              <a:rPr lang="en-US" dirty="0">
                <a:solidFill>
                  <a:schemeClr val="tx1"/>
                </a:solidFill>
              </a:rPr>
              <a:t>Profil, Pesan, Artikel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0193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B323-E68B-4B73-AF2B-0DBC2D6A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2989-0F70-469D-8BDC-9181FF8F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DF18-48E2-4D93-987C-FDD6A18F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0" r="38184" b="6386"/>
          <a:stretch/>
        </p:blipFill>
        <p:spPr>
          <a:xfrm>
            <a:off x="1256099" y="218972"/>
            <a:ext cx="2868328" cy="6420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9FC65-5D80-444A-8F5C-763B9C34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0" r="38263" b="6386"/>
          <a:stretch/>
        </p:blipFill>
        <p:spPr>
          <a:xfrm>
            <a:off x="4588644" y="218972"/>
            <a:ext cx="2868328" cy="6420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D1D4B-EA41-478E-844D-560BA0B4A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10" r="38263" b="6386"/>
          <a:stretch/>
        </p:blipFill>
        <p:spPr>
          <a:xfrm>
            <a:off x="7921190" y="218972"/>
            <a:ext cx="2868329" cy="64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87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088F-5DB0-40C6-BDCB-B7092DA6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Motto E-Imunisasi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FEA1-B8D4-40C4-B287-0D330EDC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071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9B34-C433-4C78-8B34-AC476254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119B-70B8-4854-BF61-8DA8DCE4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00DF7-7DE0-4A46-BA83-4F9D46C71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0" r="38342" b="6666"/>
          <a:stretch/>
        </p:blipFill>
        <p:spPr>
          <a:xfrm>
            <a:off x="948087" y="228600"/>
            <a:ext cx="2849079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C248D-A9FB-431D-81D6-0DAC78C8B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7" r="38105" b="6666"/>
          <a:stretch/>
        </p:blipFill>
        <p:spPr>
          <a:xfrm>
            <a:off x="4360244" y="228600"/>
            <a:ext cx="2849079" cy="640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3FCE-A689-4BF3-95A0-8A9841C5E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68" r="38263" b="6666"/>
          <a:stretch/>
        </p:blipFill>
        <p:spPr>
          <a:xfrm>
            <a:off x="7772401" y="228600"/>
            <a:ext cx="2849079" cy="6400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B24691-D2AA-4DB9-9B02-63F78973142F}"/>
              </a:ext>
            </a:extLst>
          </p:cNvPr>
          <p:cNvCxnSpPr>
            <a:cxnSpLocks/>
          </p:cNvCxnSpPr>
          <p:nvPr/>
        </p:nvCxnSpPr>
        <p:spPr>
          <a:xfrm flipV="1">
            <a:off x="3343975" y="5611528"/>
            <a:ext cx="1126156" cy="413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480DB9-B42E-4E28-ACAA-91BD319087C4}"/>
              </a:ext>
            </a:extLst>
          </p:cNvPr>
          <p:cNvCxnSpPr/>
          <p:nvPr/>
        </p:nvCxnSpPr>
        <p:spPr>
          <a:xfrm>
            <a:off x="6785811" y="4754880"/>
            <a:ext cx="1212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7760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EE80-8DEE-4712-9AA4-8DF56C92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AACFAB-FE88-4188-883F-CCDF95098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0" y="332886"/>
            <a:ext cx="2724717" cy="605492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7F00EB-3E5C-43AA-8F86-D28BCD48C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4916" y="365125"/>
            <a:ext cx="2796302" cy="6054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0ACC77-C333-43D2-8B8B-76304173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59" y="332887"/>
            <a:ext cx="2796303" cy="60549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39DE53-E2B8-4E39-B67F-63B8D9ECCA69}"/>
              </a:ext>
            </a:extLst>
          </p:cNvPr>
          <p:cNvSpPr/>
          <p:nvPr/>
        </p:nvSpPr>
        <p:spPr>
          <a:xfrm>
            <a:off x="3057701" y="332886"/>
            <a:ext cx="2724717" cy="6054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1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51A5537-23E3-48D0-8A01-89D017415E40}"/>
              </a:ext>
            </a:extLst>
          </p:cNvPr>
          <p:cNvSpPr/>
          <p:nvPr/>
        </p:nvSpPr>
        <p:spPr>
          <a:xfrm>
            <a:off x="7538004" y="3791941"/>
            <a:ext cx="1030733" cy="949415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59D2E9A-6FF0-4501-B632-EE6D307A5847}"/>
              </a:ext>
            </a:extLst>
          </p:cNvPr>
          <p:cNvSpPr/>
          <p:nvPr/>
        </p:nvSpPr>
        <p:spPr>
          <a:xfrm>
            <a:off x="7689245" y="3780375"/>
            <a:ext cx="1019519" cy="1128904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999401D-F966-4031-B30C-D541DDA011A2}"/>
              </a:ext>
            </a:extLst>
          </p:cNvPr>
          <p:cNvSpPr/>
          <p:nvPr/>
        </p:nvSpPr>
        <p:spPr>
          <a:xfrm flipH="1">
            <a:off x="5657513" y="3780375"/>
            <a:ext cx="1284202" cy="980231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160FA5F-24BE-4714-8D3E-897AD86DE1DB}"/>
              </a:ext>
            </a:extLst>
          </p:cNvPr>
          <p:cNvSpPr/>
          <p:nvPr/>
        </p:nvSpPr>
        <p:spPr>
          <a:xfrm>
            <a:off x="2230150" y="4019079"/>
            <a:ext cx="1552575" cy="885825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1A2E79A-B9CB-4114-96C8-4F7F5611BB25}"/>
              </a:ext>
            </a:extLst>
          </p:cNvPr>
          <p:cNvSpPr/>
          <p:nvPr/>
        </p:nvSpPr>
        <p:spPr>
          <a:xfrm>
            <a:off x="2127923" y="3855531"/>
            <a:ext cx="1552575" cy="885825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558C64B-D708-4069-B9CE-BEAC71EF5E56}"/>
              </a:ext>
            </a:extLst>
          </p:cNvPr>
          <p:cNvGrpSpPr/>
          <p:nvPr/>
        </p:nvGrpSpPr>
        <p:grpSpPr>
          <a:xfrm>
            <a:off x="8076520" y="2190269"/>
            <a:ext cx="3638364" cy="1919253"/>
            <a:chOff x="7762738" y="1855407"/>
            <a:chExt cx="3638364" cy="1919253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9DCE9BC-E02C-4D0C-8E87-7AD81A6C225F}"/>
                </a:ext>
              </a:extLst>
            </p:cNvPr>
            <p:cNvSpPr/>
            <p:nvPr/>
          </p:nvSpPr>
          <p:spPr>
            <a:xfrm>
              <a:off x="7762738" y="1855407"/>
              <a:ext cx="2946400" cy="10567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47D1C9-8279-40C0-A17F-E70B568C07E5}"/>
                </a:ext>
              </a:extLst>
            </p:cNvPr>
            <p:cNvSpPr/>
            <p:nvPr/>
          </p:nvSpPr>
          <p:spPr>
            <a:xfrm>
              <a:off x="7951553" y="2859993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A4A0AF-5ECC-4CB8-BA0B-6E654DE20235}"/>
                </a:ext>
              </a:extLst>
            </p:cNvPr>
            <p:cNvSpPr/>
            <p:nvPr/>
          </p:nvSpPr>
          <p:spPr>
            <a:xfrm>
              <a:off x="10794351" y="3360947"/>
              <a:ext cx="45719" cy="4137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114B8E-5716-46C8-927C-E14EE4A6380D}"/>
                </a:ext>
              </a:extLst>
            </p:cNvPr>
            <p:cNvSpPr/>
            <p:nvPr/>
          </p:nvSpPr>
          <p:spPr>
            <a:xfrm>
              <a:off x="10182225" y="2991805"/>
              <a:ext cx="1218877" cy="394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Tempat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Praktik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Mandiri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1C6CCC-5130-4292-83F4-8A946896A53A}"/>
              </a:ext>
            </a:extLst>
          </p:cNvPr>
          <p:cNvGrpSpPr/>
          <p:nvPr/>
        </p:nvGrpSpPr>
        <p:grpSpPr>
          <a:xfrm>
            <a:off x="6577983" y="3343729"/>
            <a:ext cx="1204910" cy="1541367"/>
            <a:chOff x="1376595" y="2544335"/>
            <a:chExt cx="1204910" cy="15413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38FC4C-F637-45DC-BF2D-DD57BC67327F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021557" y="1838325"/>
              <a:chExt cx="1204910" cy="1541367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944260EB-538B-4BA7-9983-4282F6EF65B3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5026D26-0695-4933-AF68-BE7927E38DA8}"/>
                  </a:ext>
                </a:extLst>
              </p:cNvPr>
              <p:cNvGrpSpPr/>
              <p:nvPr/>
            </p:nvGrpSpPr>
            <p:grpSpPr>
              <a:xfrm>
                <a:off x="1021557" y="183832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490E6FDE-523C-496D-A94E-8B3D10F04161}"/>
                    </a:ext>
                  </a:extLst>
                </p:cNvPr>
                <p:cNvSpPr/>
                <p:nvPr/>
              </p:nvSpPr>
              <p:spPr>
                <a:xfrm>
                  <a:off x="1494646" y="2938459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70D4FE0-F169-4ACA-9C68-56129A8B8100}"/>
                    </a:ext>
                  </a:extLst>
                </p:cNvPr>
                <p:cNvSpPr/>
                <p:nvPr/>
              </p:nvSpPr>
              <p:spPr>
                <a:xfrm>
                  <a:off x="1680967" y="2927322"/>
                  <a:ext cx="76431" cy="45237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22639F2-D0A6-4226-BB1D-2118EAC0210E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8025BF0-6D12-45C9-BD0C-08F720FBCDD1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8CFB8F8-9CA0-419C-8928-FB2A68104A2F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4E6F61-62B2-4552-A3F6-B87EF21A39FD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D38F69D8-6BDB-472B-9FAD-272DCD8CCD20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2DA4090-7EC9-4AA9-9270-00312B733E1D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F7E68C-890D-4925-933B-AC2D038CCFB0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6C34B5E-7AE1-4535-BFA3-B2832D744F30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53C011-8B0C-445B-AA31-F964995F6682}"/>
              </a:ext>
            </a:extLst>
          </p:cNvPr>
          <p:cNvGrpSpPr/>
          <p:nvPr/>
        </p:nvGrpSpPr>
        <p:grpSpPr>
          <a:xfrm>
            <a:off x="1218870" y="3362617"/>
            <a:ext cx="1204910" cy="1541367"/>
            <a:chOff x="1376595" y="2544335"/>
            <a:chExt cx="1204910" cy="154136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CC731AF-0A95-426A-A3F7-C152AA21CDCE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021557" y="1838325"/>
              <a:chExt cx="1204910" cy="1541367"/>
            </a:xfrm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461AB753-1428-4D7F-83B0-3B04482E2C63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06CADBD-7E4A-4CD9-A2AA-4022D835B9E9}"/>
                  </a:ext>
                </a:extLst>
              </p:cNvPr>
              <p:cNvGrpSpPr/>
              <p:nvPr/>
            </p:nvGrpSpPr>
            <p:grpSpPr>
              <a:xfrm>
                <a:off x="1021557" y="183832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758E0E64-130E-4C6B-90E5-C8D5BED6426C}"/>
                    </a:ext>
                  </a:extLst>
                </p:cNvPr>
                <p:cNvSpPr/>
                <p:nvPr/>
              </p:nvSpPr>
              <p:spPr>
                <a:xfrm>
                  <a:off x="1494646" y="2938459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44F085A6-ECD4-4A68-8E0D-18B13E828E86}"/>
                    </a:ext>
                  </a:extLst>
                </p:cNvPr>
                <p:cNvSpPr/>
                <p:nvPr/>
              </p:nvSpPr>
              <p:spPr>
                <a:xfrm>
                  <a:off x="1680967" y="2927322"/>
                  <a:ext cx="76431" cy="45237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6F7D421-D5DD-4AA5-9409-85BD26BB40CF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30F342D-6AFC-4FCF-ABCC-C6C7503D998E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5CEEEF-73AE-43B9-B456-A48C2E911EDF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B5449A6-204F-43C8-A21C-99E121BC521C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54" name="Block Arc 53">
                <a:extLst>
                  <a:ext uri="{FF2B5EF4-FFF2-40B4-BE49-F238E27FC236}">
                    <a16:creationId xmlns:a16="http://schemas.microsoft.com/office/drawing/2014/main" id="{577132B4-46C8-46C5-A5BF-0057CA156761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6772DA3-DB76-4CE9-B199-CDC8B959FFF1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F51AE05-5D72-4D1D-B286-542B623FD47D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0CF7D86-A3D5-48D3-8FCF-7675FA6BEA11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E3D39D-50A7-4686-809E-B84A1A44B2A4}"/>
              </a:ext>
            </a:extLst>
          </p:cNvPr>
          <p:cNvGrpSpPr/>
          <p:nvPr/>
        </p:nvGrpSpPr>
        <p:grpSpPr>
          <a:xfrm>
            <a:off x="2466963" y="1958270"/>
            <a:ext cx="4359091" cy="2083433"/>
            <a:chOff x="2466963" y="1958270"/>
            <a:chExt cx="4359091" cy="208343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714C0C-7F7C-44FF-B19E-2634BDEC9F0A}"/>
                </a:ext>
              </a:extLst>
            </p:cNvPr>
            <p:cNvSpPr/>
            <p:nvPr/>
          </p:nvSpPr>
          <p:spPr>
            <a:xfrm>
              <a:off x="2629722" y="3013198"/>
              <a:ext cx="3936904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506B328-C942-485B-BF24-385D2A46D906}"/>
                </a:ext>
              </a:extLst>
            </p:cNvPr>
            <p:cNvSpPr/>
            <p:nvPr/>
          </p:nvSpPr>
          <p:spPr>
            <a:xfrm>
              <a:off x="2466963" y="1958270"/>
              <a:ext cx="4359091" cy="10567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03D9F0DC-797D-4CB3-8382-930FAA1F8E25}"/>
                </a:ext>
              </a:extLst>
            </p:cNvPr>
            <p:cNvSpPr/>
            <p:nvPr/>
          </p:nvSpPr>
          <p:spPr>
            <a:xfrm>
              <a:off x="3180938" y="2426211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6A41681-CCF0-487E-82AB-10949A42CEF8}"/>
                </a:ext>
              </a:extLst>
            </p:cNvPr>
            <p:cNvSpPr/>
            <p:nvPr/>
          </p:nvSpPr>
          <p:spPr>
            <a:xfrm>
              <a:off x="3356221" y="3149896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2398C03-FFB0-4655-AF01-D287001338E0}"/>
                </a:ext>
              </a:extLst>
            </p:cNvPr>
            <p:cNvSpPr/>
            <p:nvPr/>
          </p:nvSpPr>
          <p:spPr>
            <a:xfrm>
              <a:off x="3936515" y="2849499"/>
              <a:ext cx="1552575" cy="517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Fasilitas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Pelayanan</a:t>
              </a:r>
              <a:r>
                <a:rPr lang="en-US" sz="1200" dirty="0">
                  <a:solidFill>
                    <a:schemeClr val="tx1"/>
                  </a:solidFill>
                </a:rPr>
                <a:t> Kesehatan</a:t>
              </a:r>
            </a:p>
          </p:txBody>
        </p:sp>
      </p:grpSp>
      <p:sp>
        <p:nvSpPr>
          <p:cNvPr id="87" name="Scroll: Vertical 86">
            <a:extLst>
              <a:ext uri="{FF2B5EF4-FFF2-40B4-BE49-F238E27FC236}">
                <a16:creationId xmlns:a16="http://schemas.microsoft.com/office/drawing/2014/main" id="{434B3B70-BE1B-41A2-AFDE-D19E47D044A8}"/>
              </a:ext>
            </a:extLst>
          </p:cNvPr>
          <p:cNvSpPr/>
          <p:nvPr/>
        </p:nvSpPr>
        <p:spPr>
          <a:xfrm rot="19214136">
            <a:off x="1015538" y="3591386"/>
            <a:ext cx="620916" cy="779049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D3</a:t>
            </a:r>
          </a:p>
        </p:txBody>
      </p:sp>
      <p:sp>
        <p:nvSpPr>
          <p:cNvPr id="88" name="Scroll: Vertical 87">
            <a:extLst>
              <a:ext uri="{FF2B5EF4-FFF2-40B4-BE49-F238E27FC236}">
                <a16:creationId xmlns:a16="http://schemas.microsoft.com/office/drawing/2014/main" id="{B3DBE553-FB90-4C3E-86DD-C437759950BB}"/>
              </a:ext>
            </a:extLst>
          </p:cNvPr>
          <p:cNvSpPr/>
          <p:nvPr/>
        </p:nvSpPr>
        <p:spPr>
          <a:xfrm rot="2098760">
            <a:off x="7512674" y="3494422"/>
            <a:ext cx="788242" cy="825844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Bidan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Profesi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456E35D-17B6-4287-90CB-B4EFDA94C697}"/>
              </a:ext>
            </a:extLst>
          </p:cNvPr>
          <p:cNvSpPr/>
          <p:nvPr/>
        </p:nvSpPr>
        <p:spPr>
          <a:xfrm rot="18960491">
            <a:off x="6566626" y="3903152"/>
            <a:ext cx="223001" cy="145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50F9ECA-0D41-4ADF-9688-FE1AFCF644BC}"/>
              </a:ext>
            </a:extLst>
          </p:cNvPr>
          <p:cNvSpPr/>
          <p:nvPr/>
        </p:nvSpPr>
        <p:spPr>
          <a:xfrm rot="18237047">
            <a:off x="6574405" y="3951825"/>
            <a:ext cx="223001" cy="145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9C3F40D-7830-43CD-B9B0-BE3CFF49FD82}"/>
              </a:ext>
            </a:extLst>
          </p:cNvPr>
          <p:cNvSpPr/>
          <p:nvPr/>
        </p:nvSpPr>
        <p:spPr>
          <a:xfrm rot="1531396">
            <a:off x="2250334" y="3941864"/>
            <a:ext cx="223001" cy="145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FFF639C-FF00-4B99-9A36-69FE906D7B45}"/>
              </a:ext>
            </a:extLst>
          </p:cNvPr>
          <p:cNvSpPr/>
          <p:nvPr/>
        </p:nvSpPr>
        <p:spPr>
          <a:xfrm flipH="1">
            <a:off x="5593131" y="3996433"/>
            <a:ext cx="1284202" cy="950370"/>
          </a:xfrm>
          <a:custGeom>
            <a:avLst/>
            <a:gdLst>
              <a:gd name="connsiteX0" fmla="*/ 0 w 1552575"/>
              <a:gd name="connsiteY0" fmla="*/ 885825 h 885825"/>
              <a:gd name="connsiteX1" fmla="*/ 514350 w 1552575"/>
              <a:gd name="connsiteY1" fmla="*/ 828675 h 885825"/>
              <a:gd name="connsiteX2" fmla="*/ 1019175 w 1552575"/>
              <a:gd name="connsiteY2" fmla="*/ 676275 h 885825"/>
              <a:gd name="connsiteX3" fmla="*/ 1343025 w 1552575"/>
              <a:gd name="connsiteY3" fmla="*/ 438150 h 885825"/>
              <a:gd name="connsiteX4" fmla="*/ 1514475 w 1552575"/>
              <a:gd name="connsiteY4" fmla="*/ 219075 h 885825"/>
              <a:gd name="connsiteX5" fmla="*/ 1552575 w 1552575"/>
              <a:gd name="connsiteY5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575" h="885825">
                <a:moveTo>
                  <a:pt x="0" y="885825"/>
                </a:moveTo>
                <a:cubicBezTo>
                  <a:pt x="172244" y="874712"/>
                  <a:pt x="344488" y="863600"/>
                  <a:pt x="514350" y="828675"/>
                </a:cubicBezTo>
                <a:cubicBezTo>
                  <a:pt x="684213" y="793750"/>
                  <a:pt x="881063" y="741362"/>
                  <a:pt x="1019175" y="676275"/>
                </a:cubicBezTo>
                <a:cubicBezTo>
                  <a:pt x="1157287" y="611188"/>
                  <a:pt x="1260475" y="514350"/>
                  <a:pt x="1343025" y="438150"/>
                </a:cubicBezTo>
                <a:cubicBezTo>
                  <a:pt x="1425575" y="361950"/>
                  <a:pt x="1479550" y="292100"/>
                  <a:pt x="1514475" y="219075"/>
                </a:cubicBezTo>
                <a:cubicBezTo>
                  <a:pt x="1549400" y="146050"/>
                  <a:pt x="1550987" y="73025"/>
                  <a:pt x="1552575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37576BBB-0AE3-42B5-8766-8D1C90C8BF50}"/>
              </a:ext>
            </a:extLst>
          </p:cNvPr>
          <p:cNvSpPr txBox="1">
            <a:spLocks/>
          </p:cNvSpPr>
          <p:nvPr/>
        </p:nvSpPr>
        <p:spPr>
          <a:xfrm>
            <a:off x="2780250" y="5206334"/>
            <a:ext cx="3126944" cy="1000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Fasilitas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Pelayanan</a:t>
            </a:r>
            <a:r>
              <a:rPr lang="en-US" sz="1600" dirty="0">
                <a:solidFill>
                  <a:schemeClr val="tx1"/>
                </a:solidFill>
              </a:rPr>
              <a:t> Kesehatan</a:t>
            </a:r>
          </a:p>
          <a:p>
            <a:pPr algn="ctr"/>
            <a:r>
              <a:rPr lang="en-US" sz="1600" strike="sngStrike" dirty="0">
                <a:solidFill>
                  <a:schemeClr val="tx1"/>
                </a:solidFill>
              </a:rPr>
              <a:t>Rumah </a:t>
            </a:r>
            <a:r>
              <a:rPr lang="en-US" sz="1600" strike="sngStrike" dirty="0" err="1">
                <a:solidFill>
                  <a:schemeClr val="tx1"/>
                </a:solidFill>
              </a:rPr>
              <a:t>sakit</a:t>
            </a:r>
            <a:endParaRPr lang="en-US" sz="1600" strike="sngStrike" dirty="0">
              <a:solidFill>
                <a:schemeClr val="tx1"/>
              </a:solidFill>
            </a:endParaRPr>
          </a:p>
          <a:p>
            <a:pPr algn="ctr"/>
            <a:r>
              <a:rPr lang="en-US" sz="1600" strike="sngStrike" dirty="0" err="1"/>
              <a:t>Puskesmas</a:t>
            </a:r>
            <a:endParaRPr lang="en-US" sz="1600" strike="sngStrike" dirty="0"/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Posyandu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60A751C8-EAF7-4013-B716-0CC68A61DFBA}"/>
              </a:ext>
            </a:extLst>
          </p:cNvPr>
          <p:cNvSpPr txBox="1">
            <a:spLocks/>
          </p:cNvSpPr>
          <p:nvPr/>
        </p:nvSpPr>
        <p:spPr>
          <a:xfrm>
            <a:off x="8053370" y="5224871"/>
            <a:ext cx="2959083" cy="435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solidFill>
                  <a:schemeClr val="tx1"/>
                </a:solidFill>
              </a:rPr>
              <a:t>Tempat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Praktik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Mandiri</a:t>
            </a:r>
            <a:endParaRPr lang="en-US" sz="4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Klinik </a:t>
            </a:r>
            <a:r>
              <a:rPr lang="en-US" dirty="0" err="1"/>
              <a:t>Pribadi</a:t>
            </a:r>
            <a:r>
              <a:rPr lang="en-US" dirty="0"/>
              <a:t>/Rumah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8E55AF1-4562-4035-82C8-FFA42288FE7A}"/>
              </a:ext>
            </a:extLst>
          </p:cNvPr>
          <p:cNvSpPr/>
          <p:nvPr/>
        </p:nvSpPr>
        <p:spPr>
          <a:xfrm>
            <a:off x="4712802" y="549680"/>
            <a:ext cx="2945559" cy="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Tempat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Praktik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78207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808-CAF3-EF2B-2CA2-091AB9BE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B762-2296-E0D0-EB69-212D49EC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https://www.who.int/tools/child-growth-standards/standards</a:t>
            </a:r>
            <a:endParaRPr lang="en-US" dirty="0"/>
          </a:p>
          <a:p>
            <a:r>
              <a:rPr lang="en-US" dirty="0">
                <a:hlinkClick r:id="rId3"/>
              </a:rPr>
              <a:t>https://www.novarty.com/2019/07/menghitung-tinggi-badan-berat-badan-dan.html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005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F04D-7BA1-452F-94CF-BE9DB94D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8D961D-9F3A-40C6-0CDA-B7E04E262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"/>
          <a:stretch/>
        </p:blipFill>
        <p:spPr>
          <a:xfrm>
            <a:off x="5983208" y="1149719"/>
            <a:ext cx="6131790" cy="4407459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41593E-61A3-4B4E-883D-72C25778E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444"/>
            <a:ext cx="6131790" cy="42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1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EB4A-AA04-4F0A-AC39-C572157B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071D5E-A31B-584F-2627-EF3B45D77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6" y="1052887"/>
            <a:ext cx="6349467" cy="452980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B8AAA-06BA-4290-9BC0-9BDF0B40E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t="9689"/>
          <a:stretch/>
        </p:blipFill>
        <p:spPr>
          <a:xfrm>
            <a:off x="36633" y="1145406"/>
            <a:ext cx="6218479" cy="43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56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FC4C-C853-434B-9AB2-6DE37359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ADFA-B565-4980-93E5-0B4162F26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utoShape 4" descr="Weight-for-length chart for girls (0-2 years of age) (from WHO 2006, modified): the plotted point above +2 z-score and below +3 z-score indicates a condition of overweight; the point above +3 z-score indicates a condition of obesity. ">
            <a:extLst>
              <a:ext uri="{FF2B5EF4-FFF2-40B4-BE49-F238E27FC236}">
                <a16:creationId xmlns:a16="http://schemas.microsoft.com/office/drawing/2014/main" id="{35487B38-0592-5C04-6B27-AD71AD0D17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9FA2F-A259-9D3B-51ED-0403C971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3" r="5699" b="7861"/>
          <a:stretch/>
        </p:blipFill>
        <p:spPr>
          <a:xfrm>
            <a:off x="5835072" y="1299889"/>
            <a:ext cx="6433417" cy="4421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C3BFE-EE4E-404B-AA6D-057B9782D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/>
          <a:stretch/>
        </p:blipFill>
        <p:spPr>
          <a:xfrm>
            <a:off x="-76489" y="1335170"/>
            <a:ext cx="6172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219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CB51-CA44-4FDE-824E-F176E5CB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AE8AD-E376-42B5-8157-BDA3EF24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/>
          <a:stretch/>
        </p:blipFill>
        <p:spPr>
          <a:xfrm>
            <a:off x="22974" y="1027906"/>
            <a:ext cx="6450419" cy="43911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1A388-971A-E530-4A31-2B6DF9510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r="3130"/>
          <a:stretch/>
        </p:blipFill>
        <p:spPr>
          <a:xfrm>
            <a:off x="6045050" y="1125482"/>
            <a:ext cx="6092404" cy="43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351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386C05A-3A9F-3476-683E-3FA9F26C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97" y="0"/>
            <a:ext cx="3423686" cy="244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6D6CC-0509-169F-4BB2-A30909CA9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t="9689"/>
          <a:stretch/>
        </p:blipFill>
        <p:spPr>
          <a:xfrm>
            <a:off x="0" y="0"/>
            <a:ext cx="3332209" cy="2349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E1DD8-BFD4-D741-29C6-E69175387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3" r="7466" b="7861"/>
          <a:stretch/>
        </p:blipFill>
        <p:spPr>
          <a:xfrm>
            <a:off x="3483949" y="2204892"/>
            <a:ext cx="3423686" cy="2400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CD7F2-C500-B44C-B3BF-2F716F2578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/>
          <a:stretch/>
        </p:blipFill>
        <p:spPr>
          <a:xfrm>
            <a:off x="0" y="2314488"/>
            <a:ext cx="3332208" cy="236136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33A4A62-A72B-E574-333D-DE07FFB3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/>
          <a:stretch/>
        </p:blipFill>
        <p:spPr>
          <a:xfrm>
            <a:off x="0" y="4539554"/>
            <a:ext cx="3522448" cy="23979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1727D-D8EF-633B-255D-61DA03BF2F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r="3130"/>
          <a:stretch/>
        </p:blipFill>
        <p:spPr>
          <a:xfrm>
            <a:off x="3561289" y="4575097"/>
            <a:ext cx="3384137" cy="24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43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3D7FF3-1F20-4F19-A1D4-09067087D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89230"/>
              </p:ext>
            </p:extLst>
          </p:nvPr>
        </p:nvGraphicFramePr>
        <p:xfrm>
          <a:off x="838201" y="105242"/>
          <a:ext cx="1051559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015953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737113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7022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r>
                        <a:rPr lang="en-US" dirty="0"/>
                        <a:t> (bulan)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Laki-</a:t>
                      </a:r>
                      <a:r>
                        <a:rPr lang="en-US" dirty="0" err="1"/>
                        <a:t>laki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Perempuan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3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0–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34,5–40,5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34–39,5 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1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3– 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40,5–43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39,5–42 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73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6–12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43–46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42–45 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091718"/>
                  </a:ext>
                </a:extLst>
              </a:tr>
            </a:tbl>
          </a:graphicData>
        </a:graphic>
      </p:graphicFrame>
      <p:pic>
        <p:nvPicPr>
          <p:cNvPr id="1026" name="Picture 2" descr="Keterangan foto tidak tersedia.">
            <a:extLst>
              <a:ext uri="{FF2B5EF4-FFF2-40B4-BE49-F238E27FC236}">
                <a16:creationId xmlns:a16="http://schemas.microsoft.com/office/drawing/2014/main" id="{B38495A0-959D-4FD8-9E38-39C1A1F01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7464" r="2028" b="10535"/>
          <a:stretch/>
        </p:blipFill>
        <p:spPr bwMode="auto">
          <a:xfrm>
            <a:off x="6805061" y="1665170"/>
            <a:ext cx="4548737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gkar Kepala Bayi Normal">
            <a:extLst>
              <a:ext uri="{FF2B5EF4-FFF2-40B4-BE49-F238E27FC236}">
                <a16:creationId xmlns:a16="http://schemas.microsoft.com/office/drawing/2014/main" id="{8CA27559-7719-40BF-B9D4-0BBC5ED0C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7" y="1665170"/>
            <a:ext cx="6006164" cy="39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2651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F0EE-74FD-FB15-F778-869AA469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F479-91DB-96F0-3AF8-09923A89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20CD1-7498-88ED-35DB-E0E9A189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904" y="365125"/>
            <a:ext cx="439019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5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9DA7-7CB0-4CB6-A049-02747139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Indeks</a:t>
            </a:r>
            <a:r>
              <a:rPr lang="en-US" dirty="0"/>
              <a:t> Massa </a:t>
            </a:r>
            <a:r>
              <a:rPr lang="en-US" dirty="0" err="1"/>
              <a:t>Tubuh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C1C3-D24A-4782-867B-17A0F126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368"/>
            <a:ext cx="10515600" cy="18480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IMT =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berat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badan (kg) :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tinggi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badan (m) x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tinggi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badan (m))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&gt;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17,0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termasuk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dalam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kategori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kurus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tingkat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berat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17,0-18,4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termasuk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dalam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kategori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kurus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tingkat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ringan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18,5-25,0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termasuk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dalam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kategori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normal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25,1-27,0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termasuk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dalam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kategori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gemuk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tingkat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ringan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&gt;27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termasuk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dalam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kategori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gemuk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tingkat</a:t>
            </a:r>
            <a:r>
              <a:rPr lang="en-US" b="0" i="0" dirty="0">
                <a:solidFill>
                  <a:srgbClr val="333333"/>
                </a:solidFill>
                <a:effectLst/>
                <a:latin typeface="montserrat-ff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-ff"/>
              </a:rPr>
              <a:t>berat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C1447E-8AE7-45C2-80C9-2C8AE70F5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57850"/>
              </p:ext>
            </p:extLst>
          </p:nvPr>
        </p:nvGraphicFramePr>
        <p:xfrm>
          <a:off x="424581" y="3744227"/>
          <a:ext cx="5706712" cy="251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459">
                  <a:extLst>
                    <a:ext uri="{9D8B030D-6E8A-4147-A177-3AD203B41FA5}">
                      <a16:colId xmlns:a16="http://schemas.microsoft.com/office/drawing/2014/main" val="3307292167"/>
                    </a:ext>
                  </a:extLst>
                </a:gridCol>
                <a:gridCol w="4668253">
                  <a:extLst>
                    <a:ext uri="{9D8B030D-6E8A-4147-A177-3AD203B41FA5}">
                      <a16:colId xmlns:a16="http://schemas.microsoft.com/office/drawing/2014/main" val="3959757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Rumus</a:t>
                      </a:r>
                      <a:r>
                        <a:rPr lang="en-US" dirty="0"/>
                        <a:t> 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1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IMT = Berat Badan Lahir (gr) + (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600 gram)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0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</a:t>
                      </a:r>
                      <a:br>
                        <a:rPr lang="en-US" sz="1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</a:b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IMT = Berat Badan Lahir (gr) + (</a:t>
                      </a:r>
                      <a:r>
                        <a:rPr lang="en-US" sz="14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Usia</a:t>
                      </a:r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500 gram)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26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1-5 </a:t>
                      </a:r>
                      <a:r>
                        <a:rPr lang="en-US" sz="14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Tahun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IMT = 2n + 8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1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Dewasa</a:t>
                      </a:r>
                      <a:br>
                        <a:rPr lang="en-US" sz="1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</a:b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IMT = Berat Badan (kg) : (Tinggi Badan (m) x Tinggi Badan (m))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4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Ibu </a:t>
                      </a:r>
                      <a:r>
                        <a:rPr lang="en-US" sz="14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Hamil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IMT = -1,2 x IMT + 42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818039"/>
                  </a:ext>
                </a:extLst>
              </a:tr>
            </a:tbl>
          </a:graphicData>
        </a:graphic>
      </p:graphicFrame>
      <p:pic>
        <p:nvPicPr>
          <p:cNvPr id="2050" name="Picture 2" descr="APA YANG BARU DARI BUKU KIA REVISI 2020? (Seri Kedua : Kesehatan Anak) –  Dinas Kesehatan Kota Surakarta">
            <a:extLst>
              <a:ext uri="{FF2B5EF4-FFF2-40B4-BE49-F238E27FC236}">
                <a16:creationId xmlns:a16="http://schemas.microsoft.com/office/drawing/2014/main" id="{EBBBFE12-8AA6-4C32-AF87-3FD7AD28F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5982" r="7071" b="16258"/>
          <a:stretch/>
        </p:blipFill>
        <p:spPr bwMode="auto">
          <a:xfrm>
            <a:off x="6381550" y="2969919"/>
            <a:ext cx="5656446" cy="360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445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9A44-20D1-43E5-8532-865FF6DB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EEF83-5434-40FD-83D8-4E49352A9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r="5951"/>
          <a:stretch/>
        </p:blipFill>
        <p:spPr>
          <a:xfrm>
            <a:off x="26187" y="1041941"/>
            <a:ext cx="6186126" cy="476779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1A77E8B-3763-4B08-BA67-DAC0B5D27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7219"/>
          <a:stretch/>
        </p:blipFill>
        <p:spPr>
          <a:xfrm>
            <a:off x="6006163" y="1211060"/>
            <a:ext cx="6186126" cy="4598671"/>
          </a:xfrm>
        </p:spPr>
      </p:pic>
    </p:spTree>
    <p:extLst>
      <p:ext uri="{BB962C8B-B14F-4D97-AF65-F5344CB8AC3E}">
        <p14:creationId xmlns:p14="http://schemas.microsoft.com/office/powerpoint/2010/main" val="23599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C570C153-E2B1-4C02-9B28-807A2BF3687E}"/>
              </a:ext>
            </a:extLst>
          </p:cNvPr>
          <p:cNvSpPr/>
          <p:nvPr/>
        </p:nvSpPr>
        <p:spPr>
          <a:xfrm>
            <a:off x="4985185" y="5930260"/>
            <a:ext cx="1507067" cy="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Konsultasi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C7DE33-4898-4771-8AFC-0277B938C927}"/>
              </a:ext>
            </a:extLst>
          </p:cNvPr>
          <p:cNvSpPr/>
          <p:nvPr/>
        </p:nvSpPr>
        <p:spPr>
          <a:xfrm>
            <a:off x="4938793" y="3967310"/>
            <a:ext cx="1507067" cy="906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Imunisasi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2D1FC8-0A34-4E6C-8B8D-8295B6D15230}"/>
              </a:ext>
            </a:extLst>
          </p:cNvPr>
          <p:cNvSpPr/>
          <p:nvPr/>
        </p:nvSpPr>
        <p:spPr>
          <a:xfrm>
            <a:off x="4953935" y="2501728"/>
            <a:ext cx="1507067" cy="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Persalinan</a:t>
            </a:r>
            <a:r>
              <a:rPr lang="en-US" dirty="0">
                <a:solidFill>
                  <a:sysClr val="windowText" lastClr="000000"/>
                </a:solidFill>
              </a:rPr>
              <a:t> Ibu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FDABB24-51CB-48EC-9553-C06DA4710261}"/>
              </a:ext>
            </a:extLst>
          </p:cNvPr>
          <p:cNvGrpSpPr/>
          <p:nvPr/>
        </p:nvGrpSpPr>
        <p:grpSpPr>
          <a:xfrm>
            <a:off x="5427895" y="2040811"/>
            <a:ext cx="872320" cy="673689"/>
            <a:chOff x="4504782" y="3409557"/>
            <a:chExt cx="872320" cy="673689"/>
          </a:xfrm>
        </p:grpSpPr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FA5A9D2-A9FD-44E5-BA1A-71BF8654F169}"/>
                </a:ext>
              </a:extLst>
            </p:cNvPr>
            <p:cNvSpPr/>
            <p:nvPr/>
          </p:nvSpPr>
          <p:spPr>
            <a:xfrm>
              <a:off x="4532897" y="3409557"/>
              <a:ext cx="836535" cy="656702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EA6BE3-EACE-4110-8838-E07F1BC45B59}"/>
                </a:ext>
              </a:extLst>
            </p:cNvPr>
            <p:cNvSpPr/>
            <p:nvPr/>
          </p:nvSpPr>
          <p:spPr>
            <a:xfrm>
              <a:off x="4527958" y="3587319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7211F46-DF5F-4651-B10D-BDD6377FB994}"/>
                </a:ext>
              </a:extLst>
            </p:cNvPr>
            <p:cNvSpPr/>
            <p:nvPr/>
          </p:nvSpPr>
          <p:spPr>
            <a:xfrm>
              <a:off x="4540222" y="3580370"/>
              <a:ext cx="658312" cy="640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D603A7-2CBC-406F-9CAD-6ECAB18BA46D}"/>
                </a:ext>
              </a:extLst>
            </p:cNvPr>
            <p:cNvSpPr/>
            <p:nvPr/>
          </p:nvSpPr>
          <p:spPr>
            <a:xfrm>
              <a:off x="4534601" y="4019147"/>
              <a:ext cx="658312" cy="640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62B5DE6-D493-4217-B96A-71DB3255C832}"/>
                </a:ext>
              </a:extLst>
            </p:cNvPr>
            <p:cNvSpPr/>
            <p:nvPr/>
          </p:nvSpPr>
          <p:spPr>
            <a:xfrm>
              <a:off x="5146513" y="3602142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D91511-19EB-499D-9AB7-44245781EFEF}"/>
                </a:ext>
              </a:extLst>
            </p:cNvPr>
            <p:cNvSpPr/>
            <p:nvPr/>
          </p:nvSpPr>
          <p:spPr>
            <a:xfrm>
              <a:off x="4680589" y="3594675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F024E70-F422-4B32-B39D-1B6D071C8A17}"/>
                </a:ext>
              </a:extLst>
            </p:cNvPr>
            <p:cNvSpPr/>
            <p:nvPr/>
          </p:nvSpPr>
          <p:spPr>
            <a:xfrm>
              <a:off x="4997548" y="3610896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3A56B7B-8E1A-4370-B2B0-8DF83E1DE6DA}"/>
                </a:ext>
              </a:extLst>
            </p:cNvPr>
            <p:cNvSpPr/>
            <p:nvPr/>
          </p:nvSpPr>
          <p:spPr>
            <a:xfrm>
              <a:off x="4839978" y="3581619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1859720-F8BF-4F25-8900-F6838D2DF428}"/>
                </a:ext>
              </a:extLst>
            </p:cNvPr>
            <p:cNvSpPr/>
            <p:nvPr/>
          </p:nvSpPr>
          <p:spPr>
            <a:xfrm>
              <a:off x="5315960" y="3464477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333CA6-7C85-466B-AB6B-B11C62D4EC95}"/>
                </a:ext>
              </a:extLst>
            </p:cNvPr>
            <p:cNvSpPr/>
            <p:nvPr/>
          </p:nvSpPr>
          <p:spPr>
            <a:xfrm>
              <a:off x="5236800" y="3522082"/>
              <a:ext cx="54924" cy="4715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9898E5A-7A42-4D77-AADF-F214BA3903C7}"/>
                </a:ext>
              </a:extLst>
            </p:cNvPr>
            <p:cNvSpPr/>
            <p:nvPr/>
          </p:nvSpPr>
          <p:spPr>
            <a:xfrm rot="19569534">
              <a:off x="5141725" y="3959917"/>
              <a:ext cx="235057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E16499-02FE-4B02-B384-BFB47302D4C6}"/>
                </a:ext>
              </a:extLst>
            </p:cNvPr>
            <p:cNvSpPr/>
            <p:nvPr/>
          </p:nvSpPr>
          <p:spPr>
            <a:xfrm>
              <a:off x="4702085" y="3411108"/>
              <a:ext cx="658312" cy="640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A8CBCF9-87E3-425F-BAF6-0C9CCA40D183}"/>
                </a:ext>
              </a:extLst>
            </p:cNvPr>
            <p:cNvSpPr/>
            <p:nvPr/>
          </p:nvSpPr>
          <p:spPr>
            <a:xfrm rot="19052748">
              <a:off x="4504782" y="3492887"/>
              <a:ext cx="245224" cy="51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D70D8E-DA6C-41BD-BA80-2CCA2C977077}"/>
                </a:ext>
              </a:extLst>
            </p:cNvPr>
            <p:cNvSpPr/>
            <p:nvPr/>
          </p:nvSpPr>
          <p:spPr>
            <a:xfrm rot="19052748">
              <a:off x="5131878" y="3519118"/>
              <a:ext cx="245224" cy="51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CFEE2D-E7FB-4C7D-8526-E848BC514565}"/>
              </a:ext>
            </a:extLst>
          </p:cNvPr>
          <p:cNvGrpSpPr/>
          <p:nvPr/>
        </p:nvGrpSpPr>
        <p:grpSpPr>
          <a:xfrm>
            <a:off x="4760395" y="1996234"/>
            <a:ext cx="839099" cy="711933"/>
            <a:chOff x="3711286" y="3082125"/>
            <a:chExt cx="839099" cy="711933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03D1BD5-50C3-4CAB-B9DB-54C3F07F8FB1}"/>
                </a:ext>
              </a:extLst>
            </p:cNvPr>
            <p:cNvSpPr/>
            <p:nvPr/>
          </p:nvSpPr>
          <p:spPr>
            <a:xfrm>
              <a:off x="3711286" y="3225365"/>
              <a:ext cx="582021" cy="56869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CF85DE-836A-45F6-8F5B-0F342F3622E1}"/>
                </a:ext>
              </a:extLst>
            </p:cNvPr>
            <p:cNvSpPr/>
            <p:nvPr/>
          </p:nvSpPr>
          <p:spPr>
            <a:xfrm rot="2875263">
              <a:off x="4144471" y="3331222"/>
              <a:ext cx="284921" cy="52690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9BAC28-27C6-4396-87AD-3F54F1948834}"/>
                </a:ext>
              </a:extLst>
            </p:cNvPr>
            <p:cNvSpPr/>
            <p:nvPr/>
          </p:nvSpPr>
          <p:spPr>
            <a:xfrm rot="3222292">
              <a:off x="4262935" y="3406307"/>
              <a:ext cx="217059" cy="20871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9A54E4-9B59-4585-9CC1-5EAF1310F38D}"/>
                </a:ext>
              </a:extLst>
            </p:cNvPr>
            <p:cNvSpPr/>
            <p:nvPr/>
          </p:nvSpPr>
          <p:spPr>
            <a:xfrm>
              <a:off x="3878788" y="3082125"/>
              <a:ext cx="296709" cy="32743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Moon 42">
              <a:extLst>
                <a:ext uri="{FF2B5EF4-FFF2-40B4-BE49-F238E27FC236}">
                  <a16:creationId xmlns:a16="http://schemas.microsoft.com/office/drawing/2014/main" id="{516F92E5-69D2-48BB-B675-70B88262635A}"/>
                </a:ext>
              </a:extLst>
            </p:cNvPr>
            <p:cNvSpPr/>
            <p:nvPr/>
          </p:nvSpPr>
          <p:spPr>
            <a:xfrm rot="18791605">
              <a:off x="3907999" y="3450306"/>
              <a:ext cx="135024" cy="401799"/>
            </a:xfrm>
            <a:prstGeom prst="mo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0A49743-0BA2-4E5D-919B-5C7036DF26D2}"/>
              </a:ext>
            </a:extLst>
          </p:cNvPr>
          <p:cNvGrpSpPr/>
          <p:nvPr/>
        </p:nvGrpSpPr>
        <p:grpSpPr>
          <a:xfrm>
            <a:off x="89033" y="2440582"/>
            <a:ext cx="2946400" cy="2583533"/>
            <a:chOff x="485842" y="1502169"/>
            <a:chExt cx="2946400" cy="25835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D77F2D-FFCE-4896-9B8D-7F6AF59F7A11}"/>
                </a:ext>
              </a:extLst>
            </p:cNvPr>
            <p:cNvGrpSpPr/>
            <p:nvPr/>
          </p:nvGrpSpPr>
          <p:grpSpPr>
            <a:xfrm>
              <a:off x="485842" y="1502169"/>
              <a:ext cx="2946400" cy="1593045"/>
              <a:chOff x="1357458" y="897056"/>
              <a:chExt cx="2946400" cy="1593045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0B50C67-7E00-4511-AFDE-BFDDCD027EF6}"/>
                  </a:ext>
                </a:extLst>
              </p:cNvPr>
              <p:cNvSpPr/>
              <p:nvPr/>
            </p:nvSpPr>
            <p:spPr>
              <a:xfrm>
                <a:off x="1357458" y="897056"/>
                <a:ext cx="2946400" cy="72492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531C50E-3B85-4691-ABC2-40D09F2D8ED7}"/>
                  </a:ext>
                </a:extLst>
              </p:cNvPr>
              <p:cNvSpPr/>
              <p:nvPr/>
            </p:nvSpPr>
            <p:spPr>
              <a:xfrm>
                <a:off x="1550928" y="1598294"/>
                <a:ext cx="2566663" cy="8918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93193A9-C774-49BA-9856-868E0555ACB7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376595" y="2544335"/>
              <a:chExt cx="1204910" cy="154136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712EFBC-2BF6-49EE-A5DB-21AB5229C8F3}"/>
                  </a:ext>
                </a:extLst>
              </p:cNvPr>
              <p:cNvGrpSpPr/>
              <p:nvPr/>
            </p:nvGrpSpPr>
            <p:grpSpPr>
              <a:xfrm>
                <a:off x="1376595" y="254433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8150087E-2F53-4833-8563-8798B34B7CCA}"/>
                    </a:ext>
                  </a:extLst>
                </p:cNvPr>
                <p:cNvSpPr/>
                <p:nvPr/>
              </p:nvSpPr>
              <p:spPr>
                <a:xfrm>
                  <a:off x="1262062" y="2043109"/>
                  <a:ext cx="733425" cy="895350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4C34BD3-7627-4B5F-91D1-3203222187E1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45A05954-E48F-4D36-AC50-B845F6278327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A96C183B-CE63-4F6D-B52F-3969AE4BEE26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EE619B81-619D-4F0E-AF80-683DA3A8FE2B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C4928BE-56CB-4EF2-9C60-DA5FDE9558C8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BE36525-30AB-41BB-9686-B6DFB5453D71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4113407-58AA-4D17-9EF0-FC5985705AB1}"/>
                  </a:ext>
                </a:extLst>
              </p:cNvPr>
              <p:cNvGrpSpPr/>
              <p:nvPr/>
            </p:nvGrpSpPr>
            <p:grpSpPr>
              <a:xfrm>
                <a:off x="1814012" y="2570519"/>
                <a:ext cx="382577" cy="801378"/>
                <a:chOff x="1814012" y="2570519"/>
                <a:chExt cx="382577" cy="801378"/>
              </a:xfrm>
            </p:grpSpPr>
            <p:sp>
              <p:nvSpPr>
                <p:cNvPr id="11" name="Block Arc 10">
                  <a:extLst>
                    <a:ext uri="{FF2B5EF4-FFF2-40B4-BE49-F238E27FC236}">
                      <a16:creationId xmlns:a16="http://schemas.microsoft.com/office/drawing/2014/main" id="{86A56B41-F4EB-4797-80E1-49959E3BF34F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B69FEACB-B007-48B3-981D-FBE6F20F89D2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B5C839AC-FA7B-4D33-9EBA-548BDAED9383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5EE3BCE-3F47-4495-95F7-270A24C4B14A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FCED8DB-000D-4FBF-B45D-94D6BE8EF345}"/>
              </a:ext>
            </a:extLst>
          </p:cNvPr>
          <p:cNvGrpSpPr/>
          <p:nvPr/>
        </p:nvGrpSpPr>
        <p:grpSpPr>
          <a:xfrm>
            <a:off x="4946787" y="4961672"/>
            <a:ext cx="1476996" cy="1144819"/>
            <a:chOff x="8293647" y="3706144"/>
            <a:chExt cx="1476996" cy="114481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E8A92D3-CAAC-4154-87FE-8FE4D71BF6F5}"/>
                </a:ext>
              </a:extLst>
            </p:cNvPr>
            <p:cNvGrpSpPr/>
            <p:nvPr/>
          </p:nvGrpSpPr>
          <p:grpSpPr>
            <a:xfrm>
              <a:off x="8976734" y="3706144"/>
              <a:ext cx="537725" cy="840123"/>
              <a:chOff x="8976734" y="3706144"/>
              <a:chExt cx="537725" cy="840123"/>
            </a:xfrm>
          </p:grpSpPr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6EC3EC12-A2AC-4B32-AA47-ABB47A8C23D8}"/>
                  </a:ext>
                </a:extLst>
              </p:cNvPr>
              <p:cNvSpPr/>
              <p:nvPr/>
            </p:nvSpPr>
            <p:spPr>
              <a:xfrm flipH="1">
                <a:off x="8976734" y="3849384"/>
                <a:ext cx="537725" cy="696883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E8A4EB0E-C900-4565-990E-D75CBDB15B85}"/>
                  </a:ext>
                </a:extLst>
              </p:cNvPr>
              <p:cNvSpPr/>
              <p:nvPr/>
            </p:nvSpPr>
            <p:spPr>
              <a:xfrm flipH="1">
                <a:off x="9085579" y="3706144"/>
                <a:ext cx="274127" cy="32743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2BCE3C-D9C5-45F0-A1D4-26F4359B8E7C}"/>
                  </a:ext>
                </a:extLst>
              </p:cNvPr>
              <p:cNvSpPr/>
              <p:nvPr/>
            </p:nvSpPr>
            <p:spPr>
              <a:xfrm>
                <a:off x="8995405" y="4133845"/>
                <a:ext cx="332159" cy="3098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Moon 217">
                <a:extLst>
                  <a:ext uri="{FF2B5EF4-FFF2-40B4-BE49-F238E27FC236}">
                    <a16:creationId xmlns:a16="http://schemas.microsoft.com/office/drawing/2014/main" id="{22DA579E-6409-4849-8F57-B2D4ED37BBBD}"/>
                  </a:ext>
                </a:extLst>
              </p:cNvPr>
              <p:cNvSpPr/>
              <p:nvPr/>
            </p:nvSpPr>
            <p:spPr>
              <a:xfrm rot="12989361">
                <a:off x="9209097" y="4070068"/>
                <a:ext cx="124947" cy="349349"/>
              </a:xfrm>
              <a:prstGeom prst="mo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F5E90B1-2140-460A-8250-66F2950E8FB7}"/>
                </a:ext>
              </a:extLst>
            </p:cNvPr>
            <p:cNvGrpSpPr/>
            <p:nvPr/>
          </p:nvGrpSpPr>
          <p:grpSpPr>
            <a:xfrm>
              <a:off x="8293647" y="3931986"/>
              <a:ext cx="582021" cy="711933"/>
              <a:chOff x="8276417" y="3713061"/>
              <a:chExt cx="582021" cy="711933"/>
            </a:xfrm>
          </p:grpSpPr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0A2CE2D4-7397-40E5-B164-539A48C21F49}"/>
                  </a:ext>
                </a:extLst>
              </p:cNvPr>
              <p:cNvSpPr/>
              <p:nvPr/>
            </p:nvSpPr>
            <p:spPr>
              <a:xfrm>
                <a:off x="8276417" y="3856301"/>
                <a:ext cx="582021" cy="568693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2E25AC12-E5E2-4958-BAC0-381C724AF391}"/>
                  </a:ext>
                </a:extLst>
              </p:cNvPr>
              <p:cNvSpPr/>
              <p:nvPr/>
            </p:nvSpPr>
            <p:spPr>
              <a:xfrm>
                <a:off x="8443919" y="3713061"/>
                <a:ext cx="296709" cy="32743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Block Arc 199">
                <a:extLst>
                  <a:ext uri="{FF2B5EF4-FFF2-40B4-BE49-F238E27FC236}">
                    <a16:creationId xmlns:a16="http://schemas.microsoft.com/office/drawing/2014/main" id="{9C8B7975-83BC-43A9-AD7A-5AAFF01509F3}"/>
                  </a:ext>
                </a:extLst>
              </p:cNvPr>
              <p:cNvSpPr/>
              <p:nvPr/>
            </p:nvSpPr>
            <p:spPr>
              <a:xfrm rot="11083356">
                <a:off x="8485132" y="3730301"/>
                <a:ext cx="234575" cy="392105"/>
              </a:xfrm>
              <a:prstGeom prst="blockArc">
                <a:avLst>
                  <a:gd name="adj1" fmla="val 10800000"/>
                  <a:gd name="adj2" fmla="val 21028813"/>
                  <a:gd name="adj3" fmla="val 635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B8D3E7D-CF50-4AA6-80E7-46588CA4106C}"/>
                  </a:ext>
                </a:extLst>
              </p:cNvPr>
              <p:cNvSpPr/>
              <p:nvPr/>
            </p:nvSpPr>
            <p:spPr>
              <a:xfrm rot="4452277">
                <a:off x="8467574" y="4196528"/>
                <a:ext cx="247425" cy="92207"/>
              </a:xfrm>
              <a:custGeom>
                <a:avLst/>
                <a:gdLst>
                  <a:gd name="connsiteX0" fmla="*/ 0 w 279400"/>
                  <a:gd name="connsiteY0" fmla="*/ 0 h 136651"/>
                  <a:gd name="connsiteX1" fmla="*/ 50800 w 279400"/>
                  <a:gd name="connsiteY1" fmla="*/ 76200 h 136651"/>
                  <a:gd name="connsiteX2" fmla="*/ 50800 w 279400"/>
                  <a:gd name="connsiteY2" fmla="*/ 76200 h 136651"/>
                  <a:gd name="connsiteX3" fmla="*/ 118533 w 279400"/>
                  <a:gd name="connsiteY3" fmla="*/ 135467 h 136651"/>
                  <a:gd name="connsiteX4" fmla="*/ 211666 w 279400"/>
                  <a:gd name="connsiteY4" fmla="*/ 110067 h 136651"/>
                  <a:gd name="connsiteX5" fmla="*/ 237066 w 279400"/>
                  <a:gd name="connsiteY5" fmla="*/ 42333 h 136651"/>
                  <a:gd name="connsiteX6" fmla="*/ 279400 w 279400"/>
                  <a:gd name="connsiteY6" fmla="*/ 8467 h 136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400" h="136651">
                    <a:moveTo>
                      <a:pt x="0" y="0"/>
                    </a:moveTo>
                    <a:lnTo>
                      <a:pt x="50800" y="76200"/>
                    </a:lnTo>
                    <a:lnTo>
                      <a:pt x="50800" y="76200"/>
                    </a:lnTo>
                    <a:cubicBezTo>
                      <a:pt x="62089" y="86078"/>
                      <a:pt x="91722" y="129823"/>
                      <a:pt x="118533" y="135467"/>
                    </a:cubicBezTo>
                    <a:cubicBezTo>
                      <a:pt x="145344" y="141111"/>
                      <a:pt x="191910" y="125589"/>
                      <a:pt x="211666" y="110067"/>
                    </a:cubicBezTo>
                    <a:cubicBezTo>
                      <a:pt x="231422" y="94545"/>
                      <a:pt x="225777" y="59266"/>
                      <a:pt x="237066" y="42333"/>
                    </a:cubicBezTo>
                    <a:cubicBezTo>
                      <a:pt x="248355" y="25400"/>
                      <a:pt x="263877" y="16933"/>
                      <a:pt x="279400" y="8467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26E2BA0-0679-4E0D-9AAA-B08CCC6E8907}"/>
                </a:ext>
              </a:extLst>
            </p:cNvPr>
            <p:cNvGrpSpPr/>
            <p:nvPr/>
          </p:nvGrpSpPr>
          <p:grpSpPr>
            <a:xfrm flipH="1">
              <a:off x="8995405" y="4139030"/>
              <a:ext cx="775238" cy="711933"/>
              <a:chOff x="3711286" y="3082125"/>
              <a:chExt cx="839099" cy="711933"/>
            </a:xfrm>
          </p:grpSpPr>
          <p:sp>
            <p:nvSpPr>
              <p:cNvPr id="206" name="Isosceles Triangle 205">
                <a:extLst>
                  <a:ext uri="{FF2B5EF4-FFF2-40B4-BE49-F238E27FC236}">
                    <a16:creationId xmlns:a16="http://schemas.microsoft.com/office/drawing/2014/main" id="{0E51610C-5FDC-45AC-97BE-9B0093ED43B7}"/>
                  </a:ext>
                </a:extLst>
              </p:cNvPr>
              <p:cNvSpPr/>
              <p:nvPr/>
            </p:nvSpPr>
            <p:spPr>
              <a:xfrm>
                <a:off x="3711286" y="3225365"/>
                <a:ext cx="582021" cy="568693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9027DDE-6520-410C-B604-71D36B151296}"/>
                  </a:ext>
                </a:extLst>
              </p:cNvPr>
              <p:cNvSpPr/>
              <p:nvPr/>
            </p:nvSpPr>
            <p:spPr>
              <a:xfrm rot="2875263">
                <a:off x="4144471" y="3331222"/>
                <a:ext cx="284921" cy="526906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51820E3-E22A-4557-B450-78F7A4AF4446}"/>
                  </a:ext>
                </a:extLst>
              </p:cNvPr>
              <p:cNvSpPr/>
              <p:nvPr/>
            </p:nvSpPr>
            <p:spPr>
              <a:xfrm rot="3222292">
                <a:off x="4262935" y="3406307"/>
                <a:ext cx="217059" cy="20871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EB62DB4-F2A0-4FE3-85BB-A006800521E6}"/>
                  </a:ext>
                </a:extLst>
              </p:cNvPr>
              <p:cNvSpPr/>
              <p:nvPr/>
            </p:nvSpPr>
            <p:spPr>
              <a:xfrm>
                <a:off x="3878788" y="3082125"/>
                <a:ext cx="296709" cy="32743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Moon 209">
                <a:extLst>
                  <a:ext uri="{FF2B5EF4-FFF2-40B4-BE49-F238E27FC236}">
                    <a16:creationId xmlns:a16="http://schemas.microsoft.com/office/drawing/2014/main" id="{FDBA3BA8-A0C7-4421-9590-5411BCE2C01C}"/>
                  </a:ext>
                </a:extLst>
              </p:cNvPr>
              <p:cNvSpPr/>
              <p:nvPr/>
            </p:nvSpPr>
            <p:spPr>
              <a:xfrm rot="18791605">
                <a:off x="3907999" y="3450306"/>
                <a:ext cx="135024" cy="401799"/>
              </a:xfrm>
              <a:prstGeom prst="mo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0ECE4B4-EADC-4EF4-A41F-75A2C316E0D2}"/>
              </a:ext>
            </a:extLst>
          </p:cNvPr>
          <p:cNvSpPr/>
          <p:nvPr/>
        </p:nvSpPr>
        <p:spPr>
          <a:xfrm>
            <a:off x="4794093" y="523629"/>
            <a:ext cx="2323416" cy="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Layanan Kesehatan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F15775-B7FC-48AB-93A7-4E09B7F0908F}"/>
              </a:ext>
            </a:extLst>
          </p:cNvPr>
          <p:cNvGrpSpPr/>
          <p:nvPr/>
        </p:nvGrpSpPr>
        <p:grpSpPr>
          <a:xfrm>
            <a:off x="4953935" y="3271120"/>
            <a:ext cx="1359110" cy="958659"/>
            <a:chOff x="3401117" y="3729646"/>
            <a:chExt cx="1359110" cy="958659"/>
          </a:xfrm>
        </p:grpSpPr>
        <p:sp>
          <p:nvSpPr>
            <p:cNvPr id="165" name="Moon 164">
              <a:extLst>
                <a:ext uri="{FF2B5EF4-FFF2-40B4-BE49-F238E27FC236}">
                  <a16:creationId xmlns:a16="http://schemas.microsoft.com/office/drawing/2014/main" id="{3FC3395D-4FFB-47E7-8AA9-B038764BC6F1}"/>
                </a:ext>
              </a:extLst>
            </p:cNvPr>
            <p:cNvSpPr/>
            <p:nvPr/>
          </p:nvSpPr>
          <p:spPr>
            <a:xfrm rot="15650436">
              <a:off x="3866300" y="4066224"/>
              <a:ext cx="220099" cy="301801"/>
            </a:xfrm>
            <a:prstGeom prst="moon">
              <a:avLst>
                <a:gd name="adj" fmla="val 35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9BCA8689-8CD0-4179-B14D-29F2D2D494A1}"/>
                </a:ext>
              </a:extLst>
            </p:cNvPr>
            <p:cNvSpPr/>
            <p:nvPr/>
          </p:nvSpPr>
          <p:spPr>
            <a:xfrm>
              <a:off x="3401117" y="3855783"/>
              <a:ext cx="582021" cy="68489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424AAC9-D301-4A2D-AC61-8FC4C662D13C}"/>
                </a:ext>
              </a:extLst>
            </p:cNvPr>
            <p:cNvSpPr/>
            <p:nvPr/>
          </p:nvSpPr>
          <p:spPr>
            <a:xfrm rot="4452277">
              <a:off x="3592925" y="4277483"/>
              <a:ext cx="297981" cy="92207"/>
            </a:xfrm>
            <a:custGeom>
              <a:avLst/>
              <a:gdLst>
                <a:gd name="connsiteX0" fmla="*/ 0 w 279400"/>
                <a:gd name="connsiteY0" fmla="*/ 0 h 136651"/>
                <a:gd name="connsiteX1" fmla="*/ 50800 w 279400"/>
                <a:gd name="connsiteY1" fmla="*/ 76200 h 136651"/>
                <a:gd name="connsiteX2" fmla="*/ 50800 w 279400"/>
                <a:gd name="connsiteY2" fmla="*/ 76200 h 136651"/>
                <a:gd name="connsiteX3" fmla="*/ 118533 w 279400"/>
                <a:gd name="connsiteY3" fmla="*/ 135467 h 136651"/>
                <a:gd name="connsiteX4" fmla="*/ 211666 w 279400"/>
                <a:gd name="connsiteY4" fmla="*/ 110067 h 136651"/>
                <a:gd name="connsiteX5" fmla="*/ 237066 w 279400"/>
                <a:gd name="connsiteY5" fmla="*/ 42333 h 136651"/>
                <a:gd name="connsiteX6" fmla="*/ 279400 w 279400"/>
                <a:gd name="connsiteY6" fmla="*/ 8467 h 13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400" h="136651">
                  <a:moveTo>
                    <a:pt x="0" y="0"/>
                  </a:moveTo>
                  <a:lnTo>
                    <a:pt x="50800" y="76200"/>
                  </a:lnTo>
                  <a:lnTo>
                    <a:pt x="50800" y="76200"/>
                  </a:lnTo>
                  <a:cubicBezTo>
                    <a:pt x="62089" y="86078"/>
                    <a:pt x="91722" y="129823"/>
                    <a:pt x="118533" y="135467"/>
                  </a:cubicBezTo>
                  <a:cubicBezTo>
                    <a:pt x="145344" y="141111"/>
                    <a:pt x="191910" y="125589"/>
                    <a:pt x="211666" y="110067"/>
                  </a:cubicBezTo>
                  <a:cubicBezTo>
                    <a:pt x="231422" y="94545"/>
                    <a:pt x="225777" y="59266"/>
                    <a:pt x="237066" y="42333"/>
                  </a:cubicBezTo>
                  <a:cubicBezTo>
                    <a:pt x="248355" y="25400"/>
                    <a:pt x="263877" y="16933"/>
                    <a:pt x="279400" y="846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>
              <a:extLst>
                <a:ext uri="{FF2B5EF4-FFF2-40B4-BE49-F238E27FC236}">
                  <a16:creationId xmlns:a16="http://schemas.microsoft.com/office/drawing/2014/main" id="{E402F050-E4CB-4641-B52D-3BD493BE3E55}"/>
                </a:ext>
              </a:extLst>
            </p:cNvPr>
            <p:cNvSpPr/>
            <p:nvPr/>
          </p:nvSpPr>
          <p:spPr>
            <a:xfrm rot="16583070">
              <a:off x="3623847" y="4063591"/>
              <a:ext cx="211056" cy="387403"/>
            </a:xfrm>
            <a:prstGeom prst="moon">
              <a:avLst>
                <a:gd name="adj" fmla="val 35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Arrow: Up 167">
              <a:extLst>
                <a:ext uri="{FF2B5EF4-FFF2-40B4-BE49-F238E27FC236}">
                  <a16:creationId xmlns:a16="http://schemas.microsoft.com/office/drawing/2014/main" id="{802F7F91-8438-4E36-A95C-9CF01CF951DE}"/>
                </a:ext>
              </a:extLst>
            </p:cNvPr>
            <p:cNvSpPr/>
            <p:nvPr/>
          </p:nvSpPr>
          <p:spPr>
            <a:xfrm rot="1415431">
              <a:off x="3922426" y="4043362"/>
              <a:ext cx="57380" cy="187699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090FAA1-A8FE-45C5-A1EE-DC6B6972FC4C}"/>
                </a:ext>
              </a:extLst>
            </p:cNvPr>
            <p:cNvGrpSpPr/>
            <p:nvPr/>
          </p:nvGrpSpPr>
          <p:grpSpPr>
            <a:xfrm flipH="1">
              <a:off x="3991648" y="3976372"/>
              <a:ext cx="768579" cy="711933"/>
              <a:chOff x="3711286" y="3082125"/>
              <a:chExt cx="839099" cy="711933"/>
            </a:xfrm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9F62F13D-DD77-4A48-9011-4420FDD156F4}"/>
                  </a:ext>
                </a:extLst>
              </p:cNvPr>
              <p:cNvSpPr/>
              <p:nvPr/>
            </p:nvSpPr>
            <p:spPr>
              <a:xfrm>
                <a:off x="3711286" y="3225365"/>
                <a:ext cx="582021" cy="568693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15BB449-834C-4354-9F00-51936DAA6FE0}"/>
                  </a:ext>
                </a:extLst>
              </p:cNvPr>
              <p:cNvSpPr/>
              <p:nvPr/>
            </p:nvSpPr>
            <p:spPr>
              <a:xfrm rot="2875263">
                <a:off x="4144471" y="3331222"/>
                <a:ext cx="284921" cy="526906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B2EB81B-B74D-4E58-9EF3-A52CE91248FD}"/>
                  </a:ext>
                </a:extLst>
              </p:cNvPr>
              <p:cNvSpPr/>
              <p:nvPr/>
            </p:nvSpPr>
            <p:spPr>
              <a:xfrm rot="3222292">
                <a:off x="4262935" y="3406307"/>
                <a:ext cx="217059" cy="20871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26CF806E-437B-414E-A9C1-8A2470629F53}"/>
                  </a:ext>
                </a:extLst>
              </p:cNvPr>
              <p:cNvSpPr/>
              <p:nvPr/>
            </p:nvSpPr>
            <p:spPr>
              <a:xfrm>
                <a:off x="3878788" y="3082125"/>
                <a:ext cx="296709" cy="32743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Moon 83">
                <a:extLst>
                  <a:ext uri="{FF2B5EF4-FFF2-40B4-BE49-F238E27FC236}">
                    <a16:creationId xmlns:a16="http://schemas.microsoft.com/office/drawing/2014/main" id="{81C67F11-6B9D-4EFC-B670-1CB5F5951BC4}"/>
                  </a:ext>
                </a:extLst>
              </p:cNvPr>
              <p:cNvSpPr/>
              <p:nvPr/>
            </p:nvSpPr>
            <p:spPr>
              <a:xfrm rot="18791605">
                <a:off x="3907999" y="3450306"/>
                <a:ext cx="135024" cy="401799"/>
              </a:xfrm>
              <a:prstGeom prst="mo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E3C5F76-DACE-4C85-B4F5-E610475AE0E0}"/>
                </a:ext>
              </a:extLst>
            </p:cNvPr>
            <p:cNvSpPr/>
            <p:nvPr/>
          </p:nvSpPr>
          <p:spPr>
            <a:xfrm>
              <a:off x="3560396" y="3749596"/>
              <a:ext cx="296709" cy="32743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Block Arc 149">
              <a:extLst>
                <a:ext uri="{FF2B5EF4-FFF2-40B4-BE49-F238E27FC236}">
                  <a16:creationId xmlns:a16="http://schemas.microsoft.com/office/drawing/2014/main" id="{1DEB2BFB-698A-423E-9150-81322BF0A822}"/>
                </a:ext>
              </a:extLst>
            </p:cNvPr>
            <p:cNvSpPr/>
            <p:nvPr/>
          </p:nvSpPr>
          <p:spPr>
            <a:xfrm rot="11083356">
              <a:off x="3606533" y="3729646"/>
              <a:ext cx="234575" cy="472223"/>
            </a:xfrm>
            <a:prstGeom prst="blockArc">
              <a:avLst>
                <a:gd name="adj1" fmla="val 10800000"/>
                <a:gd name="adj2" fmla="val 21028813"/>
                <a:gd name="adj3" fmla="val 63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E2D3AB4-658C-418B-91BB-40DC8D9AE126}"/>
              </a:ext>
            </a:extLst>
          </p:cNvPr>
          <p:cNvGrpSpPr/>
          <p:nvPr/>
        </p:nvGrpSpPr>
        <p:grpSpPr>
          <a:xfrm>
            <a:off x="8535487" y="2382868"/>
            <a:ext cx="2946400" cy="2583533"/>
            <a:chOff x="485842" y="1502169"/>
            <a:chExt cx="2946400" cy="258353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0DB4C9F-DFE8-4F93-9AB9-D06A2188EB19}"/>
                </a:ext>
              </a:extLst>
            </p:cNvPr>
            <p:cNvGrpSpPr/>
            <p:nvPr/>
          </p:nvGrpSpPr>
          <p:grpSpPr>
            <a:xfrm>
              <a:off x="485842" y="1502169"/>
              <a:ext cx="2946400" cy="1593045"/>
              <a:chOff x="1357458" y="897056"/>
              <a:chExt cx="2946400" cy="1593045"/>
            </a:xfrm>
          </p:grpSpPr>
          <p:sp>
            <p:nvSpPr>
              <p:cNvPr id="135" name="Isosceles Triangle 134">
                <a:extLst>
                  <a:ext uri="{FF2B5EF4-FFF2-40B4-BE49-F238E27FC236}">
                    <a16:creationId xmlns:a16="http://schemas.microsoft.com/office/drawing/2014/main" id="{D036CCD8-780C-47A6-B0DF-1AB5BC13B57F}"/>
                  </a:ext>
                </a:extLst>
              </p:cNvPr>
              <p:cNvSpPr/>
              <p:nvPr/>
            </p:nvSpPr>
            <p:spPr>
              <a:xfrm>
                <a:off x="1357458" y="897056"/>
                <a:ext cx="2946400" cy="72492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40F6BCD-E124-4354-A673-3993799E5E61}"/>
                  </a:ext>
                </a:extLst>
              </p:cNvPr>
              <p:cNvSpPr/>
              <p:nvPr/>
            </p:nvSpPr>
            <p:spPr>
              <a:xfrm>
                <a:off x="1550928" y="1598294"/>
                <a:ext cx="2566663" cy="8918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E9F025B-6967-45F6-B996-5A17D681EA11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376595" y="2544335"/>
              <a:chExt cx="1204910" cy="1541367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1AA591E-CEF1-4BC6-93AE-A1D494BA0EA4}"/>
                  </a:ext>
                </a:extLst>
              </p:cNvPr>
              <p:cNvGrpSpPr/>
              <p:nvPr/>
            </p:nvGrpSpPr>
            <p:grpSpPr>
              <a:xfrm>
                <a:off x="1376595" y="254433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533BD7B-CB46-4CDB-8763-E55F7CECA930}"/>
                    </a:ext>
                  </a:extLst>
                </p:cNvPr>
                <p:cNvSpPr/>
                <p:nvPr/>
              </p:nvSpPr>
              <p:spPr>
                <a:xfrm>
                  <a:off x="1262062" y="2043109"/>
                  <a:ext cx="733425" cy="895350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C3AB38A9-62E3-45AB-A2C1-5C5811AB09A5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130" name="Rectangle: Rounded Corners 129">
                    <a:extLst>
                      <a:ext uri="{FF2B5EF4-FFF2-40B4-BE49-F238E27FC236}">
                        <a16:creationId xmlns:a16="http://schemas.microsoft.com/office/drawing/2014/main" id="{D1FA5A22-4D0E-4874-B615-7C06D21EC0A4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83AFC19A-1CF7-4C64-A043-41FA64803FBE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B9E05506-47D5-42B5-9425-6D576C06A272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AAC4F05F-BC01-4576-8D36-5C9BB6871007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7FB655B1-FD17-471A-9E77-532EB454AEB9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1B7C134-EB21-4E78-B543-812B863381A9}"/>
                  </a:ext>
                </a:extLst>
              </p:cNvPr>
              <p:cNvGrpSpPr/>
              <p:nvPr/>
            </p:nvGrpSpPr>
            <p:grpSpPr>
              <a:xfrm>
                <a:off x="1814012" y="2570519"/>
                <a:ext cx="382577" cy="801378"/>
                <a:chOff x="1814012" y="2570519"/>
                <a:chExt cx="382577" cy="801378"/>
              </a:xfrm>
            </p:grpSpPr>
            <p:sp>
              <p:nvSpPr>
                <p:cNvPr id="124" name="Block Arc 123">
                  <a:extLst>
                    <a:ext uri="{FF2B5EF4-FFF2-40B4-BE49-F238E27FC236}">
                      <a16:creationId xmlns:a16="http://schemas.microsoft.com/office/drawing/2014/main" id="{D70D3EAB-08E0-4619-AB57-816807E7E6CB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C6E41B68-A5DB-4ECE-928C-184B003C70DD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A7ED0A9-6AC5-400A-A5AF-0998365A7F8B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19952D38-9C5D-4E52-89FA-38AC6CE87109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3E969E-3DAC-4735-ABEE-3D03859E34CE}"/>
              </a:ext>
            </a:extLst>
          </p:cNvPr>
          <p:cNvCxnSpPr/>
          <p:nvPr/>
        </p:nvCxnSpPr>
        <p:spPr>
          <a:xfrm flipV="1">
            <a:off x="3197444" y="2477942"/>
            <a:ext cx="1098331" cy="27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FCE42-2284-4D41-84C1-698A956C10ED}"/>
              </a:ext>
            </a:extLst>
          </p:cNvPr>
          <p:cNvCxnSpPr/>
          <p:nvPr/>
        </p:nvCxnSpPr>
        <p:spPr>
          <a:xfrm>
            <a:off x="3197444" y="3843182"/>
            <a:ext cx="1167402" cy="2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13666-A8DB-4B10-B51A-45F87C03D15D}"/>
              </a:ext>
            </a:extLst>
          </p:cNvPr>
          <p:cNvCxnSpPr/>
          <p:nvPr/>
        </p:nvCxnSpPr>
        <p:spPr>
          <a:xfrm>
            <a:off x="3212926" y="4648200"/>
            <a:ext cx="1144922" cy="937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C6CDA-1B47-4C52-899A-0F860F675574}"/>
              </a:ext>
            </a:extLst>
          </p:cNvPr>
          <p:cNvCxnSpPr/>
          <p:nvPr/>
        </p:nvCxnSpPr>
        <p:spPr>
          <a:xfrm flipH="1">
            <a:off x="7153275" y="3936202"/>
            <a:ext cx="1152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C80D3CF-05F8-4021-BF3E-C68AD6C824F6}"/>
              </a:ext>
            </a:extLst>
          </p:cNvPr>
          <p:cNvSpPr/>
          <p:nvPr/>
        </p:nvSpPr>
        <p:spPr>
          <a:xfrm>
            <a:off x="9582279" y="2857766"/>
            <a:ext cx="852816" cy="46101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Posyandu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B94567-6259-4396-B412-A4EB0D50FECA}"/>
              </a:ext>
            </a:extLst>
          </p:cNvPr>
          <p:cNvSpPr/>
          <p:nvPr/>
        </p:nvSpPr>
        <p:spPr>
          <a:xfrm>
            <a:off x="1098294" y="2915480"/>
            <a:ext cx="852816" cy="46101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Praktek</a:t>
            </a:r>
            <a:r>
              <a:rPr lang="en-US" sz="1200" dirty="0">
                <a:solidFill>
                  <a:schemeClr val="tx1"/>
                </a:solidFill>
              </a:rPr>
              <a:t> Bidan</a:t>
            </a:r>
          </a:p>
        </p:txBody>
      </p:sp>
    </p:spTree>
    <p:extLst>
      <p:ext uri="{BB962C8B-B14F-4D97-AF65-F5344CB8AC3E}">
        <p14:creationId xmlns:p14="http://schemas.microsoft.com/office/powerpoint/2010/main" val="12826925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B152-B4BE-9143-7A18-839C7198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7AF3-7AFA-6EFA-28F0-27FB88B70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37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28C3-DD4F-4069-B088-48540994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8BB884-5FBB-463C-9C24-B09802206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88688"/>
              </p:ext>
            </p:extLst>
          </p:nvPr>
        </p:nvGraphicFramePr>
        <p:xfrm>
          <a:off x="1868371" y="2067203"/>
          <a:ext cx="812799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734913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65003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70824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3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Tinggi Badan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tinggi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0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Berat Badan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berat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6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Lingkar Kepala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lingkar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kepala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1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Berat/Tinggi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tinggi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berat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35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Indeks</a:t>
                      </a:r>
                      <a:r>
                        <a:rPr lang="en-US" dirty="0"/>
                        <a:t> Massa </a:t>
                      </a:r>
                      <a:r>
                        <a:rPr lang="en-US" dirty="0" err="1"/>
                        <a:t>Tubuh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Berat</a:t>
                      </a:r>
                      <a:r>
                        <a:rPr lang="en-US"/>
                        <a:t>/Tinggi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34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33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646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99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2C0BDC8C-ED4E-469F-A129-DDDF26538739}"/>
              </a:ext>
            </a:extLst>
          </p:cNvPr>
          <p:cNvGrpSpPr/>
          <p:nvPr/>
        </p:nvGrpSpPr>
        <p:grpSpPr>
          <a:xfrm>
            <a:off x="9944374" y="2802358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E97DF56-FA60-48F3-A6E8-359666EF8336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6F8B8B2-74F7-4B46-9A10-8094C97B147A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CA36550-76B6-42CE-BAD6-05C320E2DF94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494D6B26-984E-46CF-B89C-0F9AA853E7F8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FC22CFE-1BD9-4406-B665-43F08D6DC697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B279DB7-1B8D-41B7-916F-7560F3C21AE6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45728C-5CB8-4D1F-9683-949A026793D9}"/>
              </a:ext>
            </a:extLst>
          </p:cNvPr>
          <p:cNvGrpSpPr/>
          <p:nvPr/>
        </p:nvGrpSpPr>
        <p:grpSpPr>
          <a:xfrm>
            <a:off x="9506858" y="3738178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F8622C3-D970-4ED2-BAA5-9DF02C453698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37E0944D-C801-43D3-A5A9-26D7D139B26A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D786E67-5855-44E5-BF6F-E80287A75BAC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D664EC08-E669-4D61-BA1F-DE1E2E341D78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96878D4-989D-4C1D-B4FA-5136A0281B06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A5DD4CF-122D-4160-A911-7DBD7F049689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BB5B25D-24C4-4168-B54A-26448D04C211}"/>
              </a:ext>
            </a:extLst>
          </p:cNvPr>
          <p:cNvGrpSpPr/>
          <p:nvPr/>
        </p:nvGrpSpPr>
        <p:grpSpPr>
          <a:xfrm>
            <a:off x="10461509" y="4507511"/>
            <a:ext cx="535745" cy="742895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5FCB3A2-A18A-4293-9EA2-E5202D9BA967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EF86098D-0247-4EBB-943D-346BC8C8166A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904A38D-373C-4FDF-BF1B-CC01FBD7F460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FC4C19CB-E7FF-472B-87C7-C20DBEEAA642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7BFFBBC-3638-4890-9200-71A2A37FD357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24A96-AE1F-490F-A881-A06C103B2A28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95BFDFF-12FB-4423-9202-0C10873D7FA6}"/>
              </a:ext>
            </a:extLst>
          </p:cNvPr>
          <p:cNvGrpSpPr/>
          <p:nvPr/>
        </p:nvGrpSpPr>
        <p:grpSpPr>
          <a:xfrm>
            <a:off x="10025873" y="4167296"/>
            <a:ext cx="658974" cy="449717"/>
            <a:chOff x="9448898" y="2289663"/>
            <a:chExt cx="658974" cy="449717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EB7D4C3-7FAF-434D-BE36-98ADC96947F6}"/>
                </a:ext>
              </a:extLst>
            </p:cNvPr>
            <p:cNvSpPr/>
            <p:nvPr/>
          </p:nvSpPr>
          <p:spPr>
            <a:xfrm rot="2875263">
              <a:off x="9589013" y="2220521"/>
              <a:ext cx="378744" cy="658974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24EB929-0D15-408E-9C23-3E9B616260F2}"/>
                </a:ext>
              </a:extLst>
            </p:cNvPr>
            <p:cNvSpPr/>
            <p:nvPr/>
          </p:nvSpPr>
          <p:spPr>
            <a:xfrm>
              <a:off x="9800874" y="2289663"/>
              <a:ext cx="215684" cy="2117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F301EF-8D4D-42CD-ACAC-81B401E41E18}"/>
              </a:ext>
            </a:extLst>
          </p:cNvPr>
          <p:cNvSpPr/>
          <p:nvPr/>
        </p:nvSpPr>
        <p:spPr>
          <a:xfrm>
            <a:off x="1812136" y="4429125"/>
            <a:ext cx="7665239" cy="1358250"/>
          </a:xfrm>
          <a:custGeom>
            <a:avLst/>
            <a:gdLst>
              <a:gd name="connsiteX0" fmla="*/ 7665239 w 7665239"/>
              <a:gd name="connsiteY0" fmla="*/ 323850 h 1358250"/>
              <a:gd name="connsiteX1" fmla="*/ 7198514 w 7665239"/>
              <a:gd name="connsiteY1" fmla="*/ 381000 h 1358250"/>
              <a:gd name="connsiteX2" fmla="*/ 6588914 w 7665239"/>
              <a:gd name="connsiteY2" fmla="*/ 561975 h 1358250"/>
              <a:gd name="connsiteX3" fmla="*/ 5884064 w 7665239"/>
              <a:gd name="connsiteY3" fmla="*/ 800100 h 1358250"/>
              <a:gd name="connsiteX4" fmla="*/ 4922039 w 7665239"/>
              <a:gd name="connsiteY4" fmla="*/ 1066800 h 1358250"/>
              <a:gd name="connsiteX5" fmla="*/ 3693314 w 7665239"/>
              <a:gd name="connsiteY5" fmla="*/ 1247775 h 1358250"/>
              <a:gd name="connsiteX6" fmla="*/ 1864514 w 7665239"/>
              <a:gd name="connsiteY6" fmla="*/ 1352550 h 1358250"/>
              <a:gd name="connsiteX7" fmla="*/ 178589 w 7665239"/>
              <a:gd name="connsiteY7" fmla="*/ 1076325 h 1358250"/>
              <a:gd name="connsiteX8" fmla="*/ 130964 w 7665239"/>
              <a:gd name="connsiteY8" fmla="*/ 0 h 13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5239" h="1358250">
                <a:moveTo>
                  <a:pt x="7665239" y="323850"/>
                </a:moveTo>
                <a:cubicBezTo>
                  <a:pt x="7521570" y="332581"/>
                  <a:pt x="7377901" y="341313"/>
                  <a:pt x="7198514" y="381000"/>
                </a:cubicBezTo>
                <a:cubicBezTo>
                  <a:pt x="7019127" y="420687"/>
                  <a:pt x="6807989" y="492125"/>
                  <a:pt x="6588914" y="561975"/>
                </a:cubicBezTo>
                <a:cubicBezTo>
                  <a:pt x="6369839" y="631825"/>
                  <a:pt x="6161876" y="715963"/>
                  <a:pt x="5884064" y="800100"/>
                </a:cubicBezTo>
                <a:cubicBezTo>
                  <a:pt x="5606252" y="884237"/>
                  <a:pt x="5287164" y="992188"/>
                  <a:pt x="4922039" y="1066800"/>
                </a:cubicBezTo>
                <a:cubicBezTo>
                  <a:pt x="4556914" y="1141412"/>
                  <a:pt x="4202901" y="1200150"/>
                  <a:pt x="3693314" y="1247775"/>
                </a:cubicBezTo>
                <a:cubicBezTo>
                  <a:pt x="3183727" y="1295400"/>
                  <a:pt x="2450301" y="1381125"/>
                  <a:pt x="1864514" y="1352550"/>
                </a:cubicBezTo>
                <a:cubicBezTo>
                  <a:pt x="1278727" y="1323975"/>
                  <a:pt x="467514" y="1301750"/>
                  <a:pt x="178589" y="1076325"/>
                </a:cubicBezTo>
                <a:cubicBezTo>
                  <a:pt x="-110336" y="850900"/>
                  <a:pt x="10314" y="425450"/>
                  <a:pt x="130964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D29C5C-B295-450E-95E8-4A49E34A9A76}"/>
              </a:ext>
            </a:extLst>
          </p:cNvPr>
          <p:cNvCxnSpPr>
            <a:cxnSpLocks/>
          </p:cNvCxnSpPr>
          <p:nvPr/>
        </p:nvCxnSpPr>
        <p:spPr>
          <a:xfrm flipV="1">
            <a:off x="1932771" y="4203459"/>
            <a:ext cx="91939" cy="27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34788B-0866-4196-AB92-46B9F117F1AF}"/>
              </a:ext>
            </a:extLst>
          </p:cNvPr>
          <p:cNvGrpSpPr/>
          <p:nvPr/>
        </p:nvGrpSpPr>
        <p:grpSpPr>
          <a:xfrm>
            <a:off x="533185" y="1232400"/>
            <a:ext cx="2946400" cy="1593045"/>
            <a:chOff x="1357458" y="897056"/>
            <a:chExt cx="2946400" cy="1593045"/>
          </a:xfrm>
        </p:grpSpPr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9A93027D-4C4A-4EAC-A3ED-25ABBC5AF46D}"/>
                </a:ext>
              </a:extLst>
            </p:cNvPr>
            <p:cNvSpPr/>
            <p:nvPr/>
          </p:nvSpPr>
          <p:spPr>
            <a:xfrm>
              <a:off x="1357458" y="897056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4F6D549-1E8C-4BE9-BB18-B6CA66D88F70}"/>
                </a:ext>
              </a:extLst>
            </p:cNvPr>
            <p:cNvSpPr/>
            <p:nvPr/>
          </p:nvSpPr>
          <p:spPr>
            <a:xfrm>
              <a:off x="1550928" y="1598294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D215CF7-8BE4-4EA2-BB5E-D43C595CB91A}"/>
                </a:ext>
              </a:extLst>
            </p:cNvPr>
            <p:cNvGrpSpPr/>
            <p:nvPr/>
          </p:nvGrpSpPr>
          <p:grpSpPr>
            <a:xfrm>
              <a:off x="1917607" y="1950470"/>
              <a:ext cx="419101" cy="526542"/>
              <a:chOff x="2611600" y="2003305"/>
              <a:chExt cx="419101" cy="526542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794842E-4416-494D-95D7-10AA80B36FE1}"/>
                  </a:ext>
                </a:extLst>
              </p:cNvPr>
              <p:cNvSpPr/>
              <p:nvPr/>
            </p:nvSpPr>
            <p:spPr>
              <a:xfrm>
                <a:off x="2795690" y="2251587"/>
                <a:ext cx="45719" cy="278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A97EBE9-B68D-41D3-876B-C3B99DEEA14E}"/>
                  </a:ext>
                </a:extLst>
              </p:cNvPr>
              <p:cNvSpPr/>
              <p:nvPr/>
            </p:nvSpPr>
            <p:spPr>
              <a:xfrm>
                <a:off x="2611600" y="2003305"/>
                <a:ext cx="419101" cy="265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7" name="Isosceles Triangle 206">
            <a:extLst>
              <a:ext uri="{FF2B5EF4-FFF2-40B4-BE49-F238E27FC236}">
                <a16:creationId xmlns:a16="http://schemas.microsoft.com/office/drawing/2014/main" id="{5F0A8B73-DCEB-4DAB-878A-74479D435A09}"/>
              </a:ext>
            </a:extLst>
          </p:cNvPr>
          <p:cNvSpPr/>
          <p:nvPr/>
        </p:nvSpPr>
        <p:spPr>
          <a:xfrm>
            <a:off x="1664443" y="2479350"/>
            <a:ext cx="733425" cy="89535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1AA4FBB-D817-424D-A058-B8C10E608EFF}"/>
              </a:ext>
            </a:extLst>
          </p:cNvPr>
          <p:cNvGrpSpPr/>
          <p:nvPr/>
        </p:nvGrpSpPr>
        <p:grpSpPr>
          <a:xfrm>
            <a:off x="1423938" y="2274566"/>
            <a:ext cx="1204910" cy="1541367"/>
            <a:chOff x="1021557" y="1838325"/>
            <a:chExt cx="1204910" cy="1541367"/>
          </a:xfrm>
        </p:grpSpPr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3F78ECAF-EC8D-4683-9B05-BC248C236404}"/>
                </a:ext>
              </a:extLst>
            </p:cNvPr>
            <p:cNvSpPr/>
            <p:nvPr/>
          </p:nvSpPr>
          <p:spPr>
            <a:xfrm>
              <a:off x="1494646" y="2938459"/>
              <a:ext cx="81714" cy="441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9E58503C-0CC2-48EE-842A-FF584F352616}"/>
                </a:ext>
              </a:extLst>
            </p:cNvPr>
            <p:cNvSpPr/>
            <p:nvPr/>
          </p:nvSpPr>
          <p:spPr>
            <a:xfrm>
              <a:off x="1680967" y="2927322"/>
              <a:ext cx="76431" cy="45237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BAC6C28-2F3D-47D2-9E10-63E658D34716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D5ED235-82AC-4B62-9114-133AFC62AC9C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8FE9C3D-1503-42FD-861A-48A708B7CC49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58AEAAA-7CDC-45DD-A8DF-FB15B135E349}"/>
              </a:ext>
            </a:extLst>
          </p:cNvPr>
          <p:cNvGrpSpPr/>
          <p:nvPr/>
        </p:nvGrpSpPr>
        <p:grpSpPr>
          <a:xfrm>
            <a:off x="1861355" y="2300750"/>
            <a:ext cx="382577" cy="801378"/>
            <a:chOff x="1814012" y="2570519"/>
            <a:chExt cx="382577" cy="801378"/>
          </a:xfrm>
        </p:grpSpPr>
        <p:sp>
          <p:nvSpPr>
            <p:cNvPr id="203" name="Block Arc 202">
              <a:extLst>
                <a:ext uri="{FF2B5EF4-FFF2-40B4-BE49-F238E27FC236}">
                  <a16:creationId xmlns:a16="http://schemas.microsoft.com/office/drawing/2014/main" id="{23EC1080-5EEF-4537-948C-CB626AD97B8C}"/>
                </a:ext>
              </a:extLst>
            </p:cNvPr>
            <p:cNvSpPr/>
            <p:nvPr/>
          </p:nvSpPr>
          <p:spPr>
            <a:xfrm flipV="1">
              <a:off x="1837435" y="2570519"/>
              <a:ext cx="257175" cy="514351"/>
            </a:xfrm>
            <a:prstGeom prst="blockArc">
              <a:avLst>
                <a:gd name="adj1" fmla="val 10800000"/>
                <a:gd name="adj2" fmla="val 14"/>
                <a:gd name="adj3" fmla="val 2499"/>
              </a:avLst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E388921-2AC4-4048-B573-4A2F60DF3BC4}"/>
                </a:ext>
              </a:extLst>
            </p:cNvPr>
            <p:cNvSpPr/>
            <p:nvPr/>
          </p:nvSpPr>
          <p:spPr>
            <a:xfrm>
              <a:off x="1976999" y="3072127"/>
              <a:ext cx="164620" cy="296333"/>
            </a:xfrm>
            <a:custGeom>
              <a:avLst/>
              <a:gdLst>
                <a:gd name="connsiteX0" fmla="*/ 12220 w 164620"/>
                <a:gd name="connsiteY0" fmla="*/ 0 h 296333"/>
                <a:gd name="connsiteX1" fmla="*/ 12220 w 164620"/>
                <a:gd name="connsiteY1" fmla="*/ 118533 h 296333"/>
                <a:gd name="connsiteX2" fmla="*/ 139220 w 164620"/>
                <a:gd name="connsiteY2" fmla="*/ 262467 h 296333"/>
                <a:gd name="connsiteX3" fmla="*/ 164620 w 164620"/>
                <a:gd name="connsiteY3" fmla="*/ 296333 h 29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20" h="296333">
                  <a:moveTo>
                    <a:pt x="12220" y="0"/>
                  </a:moveTo>
                  <a:cubicBezTo>
                    <a:pt x="1636" y="37394"/>
                    <a:pt x="-8947" y="74788"/>
                    <a:pt x="12220" y="118533"/>
                  </a:cubicBezTo>
                  <a:cubicBezTo>
                    <a:pt x="33387" y="162278"/>
                    <a:pt x="113820" y="232834"/>
                    <a:pt x="139220" y="262467"/>
                  </a:cubicBezTo>
                  <a:cubicBezTo>
                    <a:pt x="164620" y="292100"/>
                    <a:pt x="164620" y="294216"/>
                    <a:pt x="164620" y="29633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07EC993-525E-4C43-B932-1E076F9DBE23}"/>
                </a:ext>
              </a:extLst>
            </p:cNvPr>
            <p:cNvCxnSpPr/>
            <p:nvPr/>
          </p:nvCxnSpPr>
          <p:spPr>
            <a:xfrm>
              <a:off x="2089090" y="3363279"/>
              <a:ext cx="1074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147A6FE-86FD-467F-A097-47A246C468C1}"/>
                </a:ext>
              </a:extLst>
            </p:cNvPr>
            <p:cNvCxnSpPr/>
            <p:nvPr/>
          </p:nvCxnSpPr>
          <p:spPr>
            <a:xfrm>
              <a:off x="1814012" y="3371897"/>
              <a:ext cx="1074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0262F6ED-2DCF-49FA-89B2-874D8A5B82B6}"/>
              </a:ext>
            </a:extLst>
          </p:cNvPr>
          <p:cNvSpPr txBox="1"/>
          <p:nvPr/>
        </p:nvSpPr>
        <p:spPr>
          <a:xfrm>
            <a:off x="5232357" y="5704405"/>
            <a:ext cx="1626819" cy="38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offline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C4BCE43-B489-4C87-B5A7-F993F45A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38" y="-21151"/>
            <a:ext cx="10515600" cy="1325563"/>
          </a:xfrm>
        </p:spPr>
        <p:txBody>
          <a:bodyPr/>
          <a:lstStyle/>
          <a:p>
            <a:r>
              <a:rPr lang="en-US" dirty="0"/>
              <a:t>Use case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4D18E0-61DB-4402-9237-C0D9E5C7F393}"/>
              </a:ext>
            </a:extLst>
          </p:cNvPr>
          <p:cNvGrpSpPr/>
          <p:nvPr/>
        </p:nvGrpSpPr>
        <p:grpSpPr>
          <a:xfrm>
            <a:off x="8926662" y="2639793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8DEB702-2621-49E2-BFED-24B5523F7496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DA08565-570F-4F70-B054-6C005F7CB9DF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0470E21-AADB-44BF-A964-12467D00EBEB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16329167-5F82-473D-A5A3-330389588F3B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E4DFAF-C526-4EB4-8C3E-B37BC61C205B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930781A-F9FF-4D3F-A1E0-F108283D6F29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659F6BA-8347-40D9-B230-39A6F8434484}"/>
              </a:ext>
            </a:extLst>
          </p:cNvPr>
          <p:cNvGrpSpPr/>
          <p:nvPr/>
        </p:nvGrpSpPr>
        <p:grpSpPr>
          <a:xfrm>
            <a:off x="9443692" y="3073304"/>
            <a:ext cx="658974" cy="449717"/>
            <a:chOff x="9448898" y="2289663"/>
            <a:chExt cx="658974" cy="44971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340C63F-DA61-4A51-AAF6-26E1169A4D2A}"/>
                </a:ext>
              </a:extLst>
            </p:cNvPr>
            <p:cNvSpPr/>
            <p:nvPr/>
          </p:nvSpPr>
          <p:spPr>
            <a:xfrm rot="2875263">
              <a:off x="9589013" y="2220521"/>
              <a:ext cx="378744" cy="658974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0025A65-06BC-4431-A170-3E4AB7D26F3C}"/>
                </a:ext>
              </a:extLst>
            </p:cNvPr>
            <p:cNvSpPr/>
            <p:nvPr/>
          </p:nvSpPr>
          <p:spPr>
            <a:xfrm>
              <a:off x="9800874" y="2289663"/>
              <a:ext cx="215684" cy="2117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C34FC9E-EA29-4238-8A2B-7F7C3E944BBC}"/>
              </a:ext>
            </a:extLst>
          </p:cNvPr>
          <p:cNvGrpSpPr/>
          <p:nvPr/>
        </p:nvGrpSpPr>
        <p:grpSpPr>
          <a:xfrm>
            <a:off x="10707108" y="3839812"/>
            <a:ext cx="461807" cy="523875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519E28B-C2BC-462B-9AE3-96CE8D8D9C16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2D40168-E49C-4E06-BDBD-0113CB2A07EB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B5E0016-434C-4D71-99FD-16CF5DB66C5D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B6BE8D70-539C-4F73-9CC5-4894C040DBD1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6885B9A-7E1B-40D7-B775-14FE584470B2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FFDA6E8-237D-4B69-A1AC-CA77A6F8EF95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873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F301EF-8D4D-42CD-ACAC-81B401E41E18}"/>
              </a:ext>
            </a:extLst>
          </p:cNvPr>
          <p:cNvSpPr/>
          <p:nvPr/>
        </p:nvSpPr>
        <p:spPr>
          <a:xfrm>
            <a:off x="1812136" y="4429125"/>
            <a:ext cx="7665239" cy="1358250"/>
          </a:xfrm>
          <a:custGeom>
            <a:avLst/>
            <a:gdLst>
              <a:gd name="connsiteX0" fmla="*/ 7665239 w 7665239"/>
              <a:gd name="connsiteY0" fmla="*/ 323850 h 1358250"/>
              <a:gd name="connsiteX1" fmla="*/ 7198514 w 7665239"/>
              <a:gd name="connsiteY1" fmla="*/ 381000 h 1358250"/>
              <a:gd name="connsiteX2" fmla="*/ 6588914 w 7665239"/>
              <a:gd name="connsiteY2" fmla="*/ 561975 h 1358250"/>
              <a:gd name="connsiteX3" fmla="*/ 5884064 w 7665239"/>
              <a:gd name="connsiteY3" fmla="*/ 800100 h 1358250"/>
              <a:gd name="connsiteX4" fmla="*/ 4922039 w 7665239"/>
              <a:gd name="connsiteY4" fmla="*/ 1066800 h 1358250"/>
              <a:gd name="connsiteX5" fmla="*/ 3693314 w 7665239"/>
              <a:gd name="connsiteY5" fmla="*/ 1247775 h 1358250"/>
              <a:gd name="connsiteX6" fmla="*/ 1864514 w 7665239"/>
              <a:gd name="connsiteY6" fmla="*/ 1352550 h 1358250"/>
              <a:gd name="connsiteX7" fmla="*/ 178589 w 7665239"/>
              <a:gd name="connsiteY7" fmla="*/ 1076325 h 1358250"/>
              <a:gd name="connsiteX8" fmla="*/ 130964 w 7665239"/>
              <a:gd name="connsiteY8" fmla="*/ 0 h 13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5239" h="1358250">
                <a:moveTo>
                  <a:pt x="7665239" y="323850"/>
                </a:moveTo>
                <a:cubicBezTo>
                  <a:pt x="7521570" y="332581"/>
                  <a:pt x="7377901" y="341313"/>
                  <a:pt x="7198514" y="381000"/>
                </a:cubicBezTo>
                <a:cubicBezTo>
                  <a:pt x="7019127" y="420687"/>
                  <a:pt x="6807989" y="492125"/>
                  <a:pt x="6588914" y="561975"/>
                </a:cubicBezTo>
                <a:cubicBezTo>
                  <a:pt x="6369839" y="631825"/>
                  <a:pt x="6161876" y="715963"/>
                  <a:pt x="5884064" y="800100"/>
                </a:cubicBezTo>
                <a:cubicBezTo>
                  <a:pt x="5606252" y="884237"/>
                  <a:pt x="5287164" y="992188"/>
                  <a:pt x="4922039" y="1066800"/>
                </a:cubicBezTo>
                <a:cubicBezTo>
                  <a:pt x="4556914" y="1141412"/>
                  <a:pt x="4202901" y="1200150"/>
                  <a:pt x="3693314" y="1247775"/>
                </a:cubicBezTo>
                <a:cubicBezTo>
                  <a:pt x="3183727" y="1295400"/>
                  <a:pt x="2450301" y="1381125"/>
                  <a:pt x="1864514" y="1352550"/>
                </a:cubicBezTo>
                <a:cubicBezTo>
                  <a:pt x="1278727" y="1323975"/>
                  <a:pt x="467514" y="1301750"/>
                  <a:pt x="178589" y="1076325"/>
                </a:cubicBezTo>
                <a:cubicBezTo>
                  <a:pt x="-110336" y="850900"/>
                  <a:pt x="10314" y="425450"/>
                  <a:pt x="130964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D29C5C-B295-450E-95E8-4A49E34A9A76}"/>
              </a:ext>
            </a:extLst>
          </p:cNvPr>
          <p:cNvCxnSpPr>
            <a:cxnSpLocks/>
          </p:cNvCxnSpPr>
          <p:nvPr/>
        </p:nvCxnSpPr>
        <p:spPr>
          <a:xfrm flipV="1">
            <a:off x="1932771" y="4203459"/>
            <a:ext cx="91939" cy="27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34788B-0866-4196-AB92-46B9F117F1AF}"/>
              </a:ext>
            </a:extLst>
          </p:cNvPr>
          <p:cNvGrpSpPr/>
          <p:nvPr/>
        </p:nvGrpSpPr>
        <p:grpSpPr>
          <a:xfrm>
            <a:off x="533185" y="1232400"/>
            <a:ext cx="2946400" cy="1593045"/>
            <a:chOff x="1357458" y="897056"/>
            <a:chExt cx="2946400" cy="1593045"/>
          </a:xfrm>
        </p:grpSpPr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9A93027D-4C4A-4EAC-A3ED-25ABBC5AF46D}"/>
                </a:ext>
              </a:extLst>
            </p:cNvPr>
            <p:cNvSpPr/>
            <p:nvPr/>
          </p:nvSpPr>
          <p:spPr>
            <a:xfrm>
              <a:off x="1357458" y="897056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4F6D549-1E8C-4BE9-BB18-B6CA66D88F70}"/>
                </a:ext>
              </a:extLst>
            </p:cNvPr>
            <p:cNvSpPr/>
            <p:nvPr/>
          </p:nvSpPr>
          <p:spPr>
            <a:xfrm>
              <a:off x="1550928" y="1598294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D215CF7-8BE4-4EA2-BB5E-D43C595CB91A}"/>
                </a:ext>
              </a:extLst>
            </p:cNvPr>
            <p:cNvGrpSpPr/>
            <p:nvPr/>
          </p:nvGrpSpPr>
          <p:grpSpPr>
            <a:xfrm>
              <a:off x="1917607" y="1950470"/>
              <a:ext cx="419101" cy="526542"/>
              <a:chOff x="2611600" y="2003305"/>
              <a:chExt cx="419101" cy="526542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794842E-4416-494D-95D7-10AA80B36FE1}"/>
                  </a:ext>
                </a:extLst>
              </p:cNvPr>
              <p:cNvSpPr/>
              <p:nvPr/>
            </p:nvSpPr>
            <p:spPr>
              <a:xfrm>
                <a:off x="2795690" y="2251587"/>
                <a:ext cx="45719" cy="278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A97EBE9-B68D-41D3-876B-C3B99DEEA14E}"/>
                  </a:ext>
                </a:extLst>
              </p:cNvPr>
              <p:cNvSpPr/>
              <p:nvPr/>
            </p:nvSpPr>
            <p:spPr>
              <a:xfrm>
                <a:off x="2611600" y="2003305"/>
                <a:ext cx="419101" cy="265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CEF5C8-FA0F-4BFC-9754-FDFE6CDD5FE4}"/>
              </a:ext>
            </a:extLst>
          </p:cNvPr>
          <p:cNvGrpSpPr/>
          <p:nvPr/>
        </p:nvGrpSpPr>
        <p:grpSpPr>
          <a:xfrm rot="21540000">
            <a:off x="2692219" y="1939454"/>
            <a:ext cx="564055" cy="722592"/>
            <a:chOff x="2196521" y="1575445"/>
            <a:chExt cx="564055" cy="722592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C23BB7C-3CE8-4EAC-95F3-427E9A429764}"/>
                </a:ext>
              </a:extLst>
            </p:cNvPr>
            <p:cNvGrpSpPr/>
            <p:nvPr/>
          </p:nvGrpSpPr>
          <p:grpSpPr>
            <a:xfrm>
              <a:off x="2220576" y="1598217"/>
              <a:ext cx="540000" cy="540000"/>
              <a:chOff x="2220576" y="1598217"/>
              <a:chExt cx="540000" cy="540000"/>
            </a:xfrm>
            <a:grpFill/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C34B3D5-0CAB-4A95-821A-69DE0A2CB09A}"/>
                  </a:ext>
                </a:extLst>
              </p:cNvPr>
              <p:cNvSpPr/>
              <p:nvPr/>
            </p:nvSpPr>
            <p:spPr>
              <a:xfrm>
                <a:off x="2220576" y="1598217"/>
                <a:ext cx="540000" cy="540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98169DE-C6F6-4EA4-BAAB-F25962AAB434}"/>
                  </a:ext>
                </a:extLst>
              </p:cNvPr>
              <p:cNvSpPr/>
              <p:nvPr/>
            </p:nvSpPr>
            <p:spPr>
              <a:xfrm>
                <a:off x="2291269" y="1664823"/>
                <a:ext cx="396000" cy="396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F3520D0-16B6-4799-8863-66722F5A9849}"/>
                  </a:ext>
                </a:extLst>
              </p:cNvPr>
              <p:cNvSpPr/>
              <p:nvPr/>
            </p:nvSpPr>
            <p:spPr>
              <a:xfrm>
                <a:off x="2320923" y="1736759"/>
                <a:ext cx="288000" cy="288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59321CE-4AD1-4CA5-9FC0-892E47DE1C98}"/>
                </a:ext>
              </a:extLst>
            </p:cNvPr>
            <p:cNvSpPr/>
            <p:nvPr/>
          </p:nvSpPr>
          <p:spPr>
            <a:xfrm rot="3735840">
              <a:off x="1999894" y="1772072"/>
              <a:ext cx="722592" cy="329337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4C9640D-C6E0-4674-8F46-6A48AFF2D6B3}"/>
              </a:ext>
            </a:extLst>
          </p:cNvPr>
          <p:cNvGrpSpPr/>
          <p:nvPr/>
        </p:nvGrpSpPr>
        <p:grpSpPr>
          <a:xfrm>
            <a:off x="1423938" y="2218014"/>
            <a:ext cx="1535514" cy="1597919"/>
            <a:chOff x="1376595" y="2487783"/>
            <a:chExt cx="1535514" cy="159791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251F01-6A91-4BEB-AA87-98210D66A39F}"/>
                </a:ext>
              </a:extLst>
            </p:cNvPr>
            <p:cNvGrpSpPr/>
            <p:nvPr/>
          </p:nvGrpSpPr>
          <p:grpSpPr>
            <a:xfrm>
              <a:off x="1376595" y="2487783"/>
              <a:ext cx="1535514" cy="1597919"/>
              <a:chOff x="1021557" y="1781773"/>
              <a:chExt cx="1535514" cy="1597919"/>
            </a:xfrm>
          </p:grpSpPr>
          <p:sp>
            <p:nvSpPr>
              <p:cNvPr id="207" name="Isosceles Triangle 206">
                <a:extLst>
                  <a:ext uri="{FF2B5EF4-FFF2-40B4-BE49-F238E27FC236}">
                    <a16:creationId xmlns:a16="http://schemas.microsoft.com/office/drawing/2014/main" id="{5F0A8B73-DCEB-4DAB-878A-74479D435A09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A11A103E-8A3E-4BFF-B6EA-30D993E5179B}"/>
                  </a:ext>
                </a:extLst>
              </p:cNvPr>
              <p:cNvGrpSpPr/>
              <p:nvPr/>
            </p:nvGrpSpPr>
            <p:grpSpPr>
              <a:xfrm>
                <a:off x="1021557" y="1781773"/>
                <a:ext cx="1535514" cy="1597919"/>
                <a:chOff x="1021557" y="1781773"/>
                <a:chExt cx="1535514" cy="159791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D886632D-9709-4C0A-A88B-1D9FF995890B}"/>
                    </a:ext>
                  </a:extLst>
                </p:cNvPr>
                <p:cNvGrpSpPr/>
                <p:nvPr/>
              </p:nvGrpSpPr>
              <p:grpSpPr>
                <a:xfrm>
                  <a:off x="2137970" y="1781773"/>
                  <a:ext cx="419101" cy="737582"/>
                  <a:chOff x="2137970" y="1781773"/>
                  <a:chExt cx="419101" cy="737582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CD47F375-D565-48A2-8EAD-B92387FCD8E4}"/>
                      </a:ext>
                    </a:extLst>
                  </p:cNvPr>
                  <p:cNvSpPr/>
                  <p:nvPr/>
                </p:nvSpPr>
                <p:spPr>
                  <a:xfrm>
                    <a:off x="2137970" y="1781773"/>
                    <a:ext cx="419101" cy="737582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78D12091-9A27-4E24-8267-00395715718C}"/>
                      </a:ext>
                    </a:extLst>
                  </p:cNvPr>
                  <p:cNvSpPr/>
                  <p:nvPr/>
                </p:nvSpPr>
                <p:spPr>
                  <a:xfrm>
                    <a:off x="2178530" y="1837526"/>
                    <a:ext cx="324000" cy="56912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1AA4FBB-D817-424D-A058-B8C10E608EFF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212" name="Rectangle: Rounded Corners 211">
                    <a:extLst>
                      <a:ext uri="{FF2B5EF4-FFF2-40B4-BE49-F238E27FC236}">
                        <a16:creationId xmlns:a16="http://schemas.microsoft.com/office/drawing/2014/main" id="{9E58503C-0CC2-48EE-842A-FF584F352616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: Rounded Corners 210">
                    <a:extLst>
                      <a:ext uri="{FF2B5EF4-FFF2-40B4-BE49-F238E27FC236}">
                        <a16:creationId xmlns:a16="http://schemas.microsoft.com/office/drawing/2014/main" id="{3F78ECAF-EC8D-4683-9B05-BC248C236404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5BAC6C28-2F3D-47D2-9E10-63E658D34716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1D5ED235-82AC-4B62-9114-133AFC62AC9C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8FE9C3D-1503-42FD-861A-48A708B7CC49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58AEAAA-7CDC-45DD-A8DF-FB15B135E349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203" name="Block Arc 202">
                <a:extLst>
                  <a:ext uri="{FF2B5EF4-FFF2-40B4-BE49-F238E27FC236}">
                    <a16:creationId xmlns:a16="http://schemas.microsoft.com/office/drawing/2014/main" id="{23EC1080-5EEF-4537-948C-CB626AD97B8C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E388921-2AC4-4048-B573-4A2F60DF3BC4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7EC993-525E-4C43-B932-1E076F9DBE23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47A6FE-86FD-467F-A097-47A246C468C1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0262F6ED-2DCF-49FA-89B2-874D8A5B82B6}"/>
              </a:ext>
            </a:extLst>
          </p:cNvPr>
          <p:cNvSpPr txBox="1"/>
          <p:nvPr/>
        </p:nvSpPr>
        <p:spPr>
          <a:xfrm>
            <a:off x="5232357" y="5704405"/>
            <a:ext cx="1626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offline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C4BCE43-B489-4C87-B5A7-F993F45A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38" y="-21151"/>
            <a:ext cx="10515600" cy="1325563"/>
          </a:xfrm>
        </p:spPr>
        <p:txBody>
          <a:bodyPr/>
          <a:lstStyle/>
          <a:p>
            <a:r>
              <a:rPr lang="en-US" dirty="0"/>
              <a:t>Use case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85DF152-9F18-484A-9C0F-DEF5EC1831EB}"/>
              </a:ext>
            </a:extLst>
          </p:cNvPr>
          <p:cNvGrpSpPr/>
          <p:nvPr/>
        </p:nvGrpSpPr>
        <p:grpSpPr>
          <a:xfrm>
            <a:off x="9446689" y="3140057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F5124773-1C9B-40BE-ACFF-D12DDC12428C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4F293D5D-2B5D-428A-98B6-740C019028CF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3DB9CB6-C0FC-4957-929D-47968ADD8C60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832AC78B-D336-49A6-BF10-98880699C27F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AA07288-82C8-4927-B590-87037EDF82A3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2035C00-64A5-491E-A369-FCE0FA903BD7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4DF944A-F0D8-480D-AB35-5F76BC52960B}"/>
              </a:ext>
            </a:extLst>
          </p:cNvPr>
          <p:cNvGrpSpPr/>
          <p:nvPr/>
        </p:nvGrpSpPr>
        <p:grpSpPr>
          <a:xfrm>
            <a:off x="10401340" y="3881602"/>
            <a:ext cx="550068" cy="770683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0660CBFC-D252-4D54-9B9D-981290DF359A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E2743BA6-B3C8-4802-9CA2-5C49CCE7ED4F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3AFEAF2-0591-46D6-90BB-348E4F2634B6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E510EFFC-8934-4662-8087-0F72D509B05C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5465659-70CB-41EC-B665-F791F7630FC8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E55CA35-6098-4E05-BB1A-894414F7BC3F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38561EA-6F82-4909-AB1E-8E82CFCE6705}"/>
              </a:ext>
            </a:extLst>
          </p:cNvPr>
          <p:cNvGrpSpPr/>
          <p:nvPr/>
        </p:nvGrpSpPr>
        <p:grpSpPr>
          <a:xfrm>
            <a:off x="9965704" y="3569175"/>
            <a:ext cx="658974" cy="449717"/>
            <a:chOff x="9448898" y="2289663"/>
            <a:chExt cx="658974" cy="449717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3F48BFC1-321B-4B3C-8395-741F244B9EEC}"/>
                </a:ext>
              </a:extLst>
            </p:cNvPr>
            <p:cNvSpPr/>
            <p:nvPr/>
          </p:nvSpPr>
          <p:spPr>
            <a:xfrm rot="2875263">
              <a:off x="9589013" y="2220521"/>
              <a:ext cx="378744" cy="658974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CE7A33A-EEE5-4DA8-943F-B62A3936A576}"/>
                </a:ext>
              </a:extLst>
            </p:cNvPr>
            <p:cNvSpPr/>
            <p:nvPr/>
          </p:nvSpPr>
          <p:spPr>
            <a:xfrm>
              <a:off x="9800874" y="2289663"/>
              <a:ext cx="215684" cy="2117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98046C3-1B11-4013-9037-586A50587324}"/>
              </a:ext>
            </a:extLst>
          </p:cNvPr>
          <p:cNvGrpSpPr/>
          <p:nvPr/>
        </p:nvGrpSpPr>
        <p:grpSpPr>
          <a:xfrm>
            <a:off x="10379499" y="1986686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4D82C1A5-30D8-43A3-8556-5B6F02586AFA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6BDF0C97-4DA2-4338-A511-7498E1171E16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6E89143-201C-4F16-B4A2-0CAF00BE7750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558DC84-0EA2-4897-A969-362E90AF8AA1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84BCE77-7859-4718-B4BF-D3CA0553A4AE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B15218E-9FE1-407A-A971-629E3B3812B9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97CB07F-2EBE-4F19-86E9-0CA6653EDF84}"/>
              </a:ext>
            </a:extLst>
          </p:cNvPr>
          <p:cNvGrpSpPr/>
          <p:nvPr/>
        </p:nvGrpSpPr>
        <p:grpSpPr>
          <a:xfrm>
            <a:off x="8866493" y="2041672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867F6071-E2ED-4369-980C-1E973D0C756F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F2EEDD98-BC92-452B-BDC1-86AA3E258522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2972B0A-D207-4476-B7CA-0AB492EA501F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39858AED-9C3E-4D2C-A957-17AA8E4D156C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73B9FAD-3A78-4497-877F-308A0480F838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F8F001-1249-4C86-B54C-76D6B49273C7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FD441AA-1465-4E2E-8EE6-791CB761A32F}"/>
              </a:ext>
            </a:extLst>
          </p:cNvPr>
          <p:cNvGrpSpPr/>
          <p:nvPr/>
        </p:nvGrpSpPr>
        <p:grpSpPr>
          <a:xfrm>
            <a:off x="9383523" y="2475183"/>
            <a:ext cx="658974" cy="449717"/>
            <a:chOff x="9448898" y="2289663"/>
            <a:chExt cx="658974" cy="44971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614623E4-3607-4784-88BE-9513FB6FBA3D}"/>
                </a:ext>
              </a:extLst>
            </p:cNvPr>
            <p:cNvSpPr/>
            <p:nvPr/>
          </p:nvSpPr>
          <p:spPr>
            <a:xfrm rot="2875263">
              <a:off x="9589013" y="2220521"/>
              <a:ext cx="378744" cy="658974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1158582-EF05-4396-97B6-210FB2E18D46}"/>
                </a:ext>
              </a:extLst>
            </p:cNvPr>
            <p:cNvSpPr/>
            <p:nvPr/>
          </p:nvSpPr>
          <p:spPr>
            <a:xfrm>
              <a:off x="9800874" y="2289663"/>
              <a:ext cx="215684" cy="2117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B8DC884-4AAB-41CA-B5C3-5FD102AF17B4}"/>
              </a:ext>
            </a:extLst>
          </p:cNvPr>
          <p:cNvGrpSpPr/>
          <p:nvPr/>
        </p:nvGrpSpPr>
        <p:grpSpPr>
          <a:xfrm>
            <a:off x="10331811" y="3015916"/>
            <a:ext cx="461807" cy="523875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16AA2E01-9C63-4FD5-BD24-9C203BB03E79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469369D6-25C1-4FEF-8EDC-F65634CED98C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56E43E-9716-49F0-A975-C5EC88B29F97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Isosceles Triangle 250">
              <a:extLst>
                <a:ext uri="{FF2B5EF4-FFF2-40B4-BE49-F238E27FC236}">
                  <a16:creationId xmlns:a16="http://schemas.microsoft.com/office/drawing/2014/main" id="{2D040C15-E151-4F8B-8732-8D3417E18B34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566F1-841E-40B0-A0EA-E28B8F10E4DB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320B97F-83CB-44CC-9333-FB3E661434D4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771B2B5-7BC3-4845-8419-712A3D2FB891}"/>
              </a:ext>
            </a:extLst>
          </p:cNvPr>
          <p:cNvGrpSpPr/>
          <p:nvPr/>
        </p:nvGrpSpPr>
        <p:grpSpPr>
          <a:xfrm>
            <a:off x="8203887" y="1798600"/>
            <a:ext cx="736243" cy="1105866"/>
            <a:chOff x="5906906" y="1575655"/>
            <a:chExt cx="736243" cy="1105866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40046F-0216-47CC-BEEF-C910793C6173}"/>
                </a:ext>
              </a:extLst>
            </p:cNvPr>
            <p:cNvGrpSpPr/>
            <p:nvPr/>
          </p:nvGrpSpPr>
          <p:grpSpPr>
            <a:xfrm rot="13421294">
              <a:off x="5906906" y="1575655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2EB3A7D5-8A12-43F3-B5DF-29DBE0D0A59D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98824DF0-17C0-4591-A3E9-AD0ACD1FD1FA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E65C3429-3CE8-413B-A15B-73A6CBAAFA12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10AC62B8-D19E-4E17-8227-8F0B68CB3FBD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3F482C5-F986-4EEE-8C4F-01E35F5C38CA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7D320E17-1340-401C-A466-33984F18257B}"/>
                </a:ext>
              </a:extLst>
            </p:cNvPr>
            <p:cNvGrpSpPr/>
            <p:nvPr/>
          </p:nvGrpSpPr>
          <p:grpSpPr>
            <a:xfrm>
              <a:off x="6224048" y="1943939"/>
              <a:ext cx="419101" cy="737582"/>
              <a:chOff x="2137970" y="1781773"/>
              <a:chExt cx="419101" cy="737582"/>
            </a:xfrm>
          </p:grpSpPr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F245F9A6-3BC7-48F0-BF34-AC3F53747606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F1198C08-025E-4EBF-AC7F-A436754DB265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1E2B5F8-B9C4-462D-9844-5AF852C6CDC5}"/>
              </a:ext>
            </a:extLst>
          </p:cNvPr>
          <p:cNvGrpSpPr/>
          <p:nvPr/>
        </p:nvGrpSpPr>
        <p:grpSpPr>
          <a:xfrm>
            <a:off x="7432613" y="2574072"/>
            <a:ext cx="2118111" cy="1902664"/>
            <a:chOff x="7967170" y="1459700"/>
            <a:chExt cx="2118111" cy="1902664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5F04AB4-DA1F-457C-BCB6-FFB08B71B927}"/>
                </a:ext>
              </a:extLst>
            </p:cNvPr>
            <p:cNvGrpSpPr/>
            <p:nvPr/>
          </p:nvGrpSpPr>
          <p:grpSpPr>
            <a:xfrm rot="13421294">
              <a:off x="7967170" y="1459700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AD9CC9D-C936-426C-8DCB-FF6131370BA7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1E12DA54-DDCB-4066-8D34-CCD3B10AA3BE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E49C4D47-DB9E-4831-87B5-9AEA7780914C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AAA6F0D1-B39B-46E8-ADB7-A72663448F98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382E7A-B050-48E3-9F45-A65085584A11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5A4E61-E4FB-470B-AF4B-67FDBF811501}"/>
                </a:ext>
              </a:extLst>
            </p:cNvPr>
            <p:cNvGrpSpPr/>
            <p:nvPr/>
          </p:nvGrpSpPr>
          <p:grpSpPr>
            <a:xfrm>
              <a:off x="8284312" y="1820997"/>
              <a:ext cx="1800969" cy="1541367"/>
              <a:chOff x="8633633" y="1860545"/>
              <a:chExt cx="1800969" cy="1541367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867714F-7651-4A99-BB64-51029CE0C473}"/>
                  </a:ext>
                </a:extLst>
              </p:cNvPr>
              <p:cNvGrpSpPr/>
              <p:nvPr/>
            </p:nvGrpSpPr>
            <p:grpSpPr>
              <a:xfrm>
                <a:off x="8929883" y="1860545"/>
                <a:ext cx="1204910" cy="1541367"/>
                <a:chOff x="1021557" y="1838325"/>
                <a:chExt cx="1204910" cy="154136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81" name="Rectangle: Rounded Corners 280">
                  <a:extLst>
                    <a:ext uri="{FF2B5EF4-FFF2-40B4-BE49-F238E27FC236}">
                      <a16:creationId xmlns:a16="http://schemas.microsoft.com/office/drawing/2014/main" id="{29C44B9F-97F9-43A4-9877-C61806A584D2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: Rounded Corners 281">
                  <a:extLst>
                    <a:ext uri="{FF2B5EF4-FFF2-40B4-BE49-F238E27FC236}">
                      <a16:creationId xmlns:a16="http://schemas.microsoft.com/office/drawing/2014/main" id="{85821C7F-3449-4120-935F-D506DBE23982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947658C0-BD53-4B5A-8B4B-4FBA62089FA9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Isosceles Triangle 283">
                  <a:extLst>
                    <a:ext uri="{FF2B5EF4-FFF2-40B4-BE49-F238E27FC236}">
                      <a16:creationId xmlns:a16="http://schemas.microsoft.com/office/drawing/2014/main" id="{265D8D01-2D17-4EEB-AB92-53EF6FAB172D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3258253F-5806-4D10-896C-335BABBD9E7E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23845D34-DDC4-48A2-81E0-394F02FA9A09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835CEFCF-D0E3-4BFC-B1D3-153965928310}"/>
                  </a:ext>
                </a:extLst>
              </p:cNvPr>
              <p:cNvGrpSpPr/>
              <p:nvPr/>
            </p:nvGrpSpPr>
            <p:grpSpPr>
              <a:xfrm>
                <a:off x="9884534" y="2602090"/>
                <a:ext cx="550068" cy="770683"/>
                <a:chOff x="1021557" y="1838325"/>
                <a:chExt cx="1204910" cy="1541367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31CE97D2-ED2A-4C37-B31D-7689054CF13F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C55DBEC7-98C3-463D-A3EA-2ED9C0D6ACD6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8E706F84-45E5-440E-A3A6-E1B1BE947AB5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Isosceles Triangle 277">
                  <a:extLst>
                    <a:ext uri="{FF2B5EF4-FFF2-40B4-BE49-F238E27FC236}">
                      <a16:creationId xmlns:a16="http://schemas.microsoft.com/office/drawing/2014/main" id="{CA8F9A7A-C94A-4557-A793-9113C146D0CB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B54DC6E3-F97A-46AC-B647-2655D0C900EB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BBC15DB-9E4A-49E6-A403-C1472E50880B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8CC08699-6CC7-47CB-87E2-30FC53135EC5}"/>
                  </a:ext>
                </a:extLst>
              </p:cNvPr>
              <p:cNvGrpSpPr/>
              <p:nvPr/>
            </p:nvGrpSpPr>
            <p:grpSpPr>
              <a:xfrm>
                <a:off x="8633633" y="1867532"/>
                <a:ext cx="419101" cy="737582"/>
                <a:chOff x="2137970" y="1781773"/>
                <a:chExt cx="419101" cy="737582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21B69308-5EE6-4F88-A722-0E1037450156}"/>
                    </a:ext>
                  </a:extLst>
                </p:cNvPr>
                <p:cNvSpPr/>
                <p:nvPr/>
              </p:nvSpPr>
              <p:spPr>
                <a:xfrm>
                  <a:off x="2137970" y="1781773"/>
                  <a:ext cx="419101" cy="73758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C6B949A6-A33F-43AA-9EB4-167D68855872}"/>
                    </a:ext>
                  </a:extLst>
                </p:cNvPr>
                <p:cNvSpPr/>
                <p:nvPr/>
              </p:nvSpPr>
              <p:spPr>
                <a:xfrm>
                  <a:off x="2178530" y="1837526"/>
                  <a:ext cx="324000" cy="56912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1F0C55CA-59C4-4B4C-A3BC-E5377224B9C8}"/>
                  </a:ext>
                </a:extLst>
              </p:cNvPr>
              <p:cNvGrpSpPr/>
              <p:nvPr/>
            </p:nvGrpSpPr>
            <p:grpSpPr>
              <a:xfrm>
                <a:off x="9448898" y="2289663"/>
                <a:ext cx="658974" cy="449717"/>
                <a:chOff x="9448898" y="2289663"/>
                <a:chExt cx="658974" cy="449717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4BF1C114-3159-42F7-80F4-B7ECEC2EED6A}"/>
                    </a:ext>
                  </a:extLst>
                </p:cNvPr>
                <p:cNvSpPr/>
                <p:nvPr/>
              </p:nvSpPr>
              <p:spPr>
                <a:xfrm rot="2875263">
                  <a:off x="9589013" y="2220521"/>
                  <a:ext cx="378744" cy="65897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1CB14A59-D0E8-43D3-A57D-1AA8576B307A}"/>
                    </a:ext>
                  </a:extLst>
                </p:cNvPr>
                <p:cNvSpPr/>
                <p:nvPr/>
              </p:nvSpPr>
              <p:spPr>
                <a:xfrm>
                  <a:off x="9800874" y="2289663"/>
                  <a:ext cx="215684" cy="21173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BBD1A6E-A022-4F4A-AE4D-EAC3FFE0F4F9}"/>
              </a:ext>
            </a:extLst>
          </p:cNvPr>
          <p:cNvGrpSpPr/>
          <p:nvPr/>
        </p:nvGrpSpPr>
        <p:grpSpPr>
          <a:xfrm>
            <a:off x="9901146" y="1809031"/>
            <a:ext cx="736243" cy="1105866"/>
            <a:chOff x="5906906" y="1575655"/>
            <a:chExt cx="736243" cy="1105866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04634A5-F902-454D-AF31-63D5CEA346EA}"/>
                </a:ext>
              </a:extLst>
            </p:cNvPr>
            <p:cNvGrpSpPr/>
            <p:nvPr/>
          </p:nvGrpSpPr>
          <p:grpSpPr>
            <a:xfrm rot="13421294">
              <a:off x="5906906" y="1575655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C199671-B90E-438E-BF30-D3958E7A72B0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98D7C9C-3ADB-42CF-922B-FAD3E78ECC5D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58246916-9910-4EAA-BBE6-E2D5C15B8595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964C92DF-4817-40CC-B585-3245A09CFF4F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2517EC80-B044-44B2-B41A-765BA79AB096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EA91C193-3BDD-4CC1-8398-64D6D562589B}"/>
                </a:ext>
              </a:extLst>
            </p:cNvPr>
            <p:cNvGrpSpPr/>
            <p:nvPr/>
          </p:nvGrpSpPr>
          <p:grpSpPr>
            <a:xfrm>
              <a:off x="6224048" y="1943939"/>
              <a:ext cx="419101" cy="737582"/>
              <a:chOff x="2137970" y="1781773"/>
              <a:chExt cx="419101" cy="737582"/>
            </a:xfrm>
          </p:grpSpPr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7BE43C36-A477-4F69-AE21-030A99456598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431FC84D-F2FA-4659-B40E-02C9BCD81956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58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F301EF-8D4D-42CD-ACAC-81B401E41E18}"/>
              </a:ext>
            </a:extLst>
          </p:cNvPr>
          <p:cNvSpPr/>
          <p:nvPr/>
        </p:nvSpPr>
        <p:spPr>
          <a:xfrm>
            <a:off x="1812136" y="4429125"/>
            <a:ext cx="7665239" cy="1358250"/>
          </a:xfrm>
          <a:custGeom>
            <a:avLst/>
            <a:gdLst>
              <a:gd name="connsiteX0" fmla="*/ 7665239 w 7665239"/>
              <a:gd name="connsiteY0" fmla="*/ 323850 h 1358250"/>
              <a:gd name="connsiteX1" fmla="*/ 7198514 w 7665239"/>
              <a:gd name="connsiteY1" fmla="*/ 381000 h 1358250"/>
              <a:gd name="connsiteX2" fmla="*/ 6588914 w 7665239"/>
              <a:gd name="connsiteY2" fmla="*/ 561975 h 1358250"/>
              <a:gd name="connsiteX3" fmla="*/ 5884064 w 7665239"/>
              <a:gd name="connsiteY3" fmla="*/ 800100 h 1358250"/>
              <a:gd name="connsiteX4" fmla="*/ 4922039 w 7665239"/>
              <a:gd name="connsiteY4" fmla="*/ 1066800 h 1358250"/>
              <a:gd name="connsiteX5" fmla="*/ 3693314 w 7665239"/>
              <a:gd name="connsiteY5" fmla="*/ 1247775 h 1358250"/>
              <a:gd name="connsiteX6" fmla="*/ 1864514 w 7665239"/>
              <a:gd name="connsiteY6" fmla="*/ 1352550 h 1358250"/>
              <a:gd name="connsiteX7" fmla="*/ 178589 w 7665239"/>
              <a:gd name="connsiteY7" fmla="*/ 1076325 h 1358250"/>
              <a:gd name="connsiteX8" fmla="*/ 130964 w 7665239"/>
              <a:gd name="connsiteY8" fmla="*/ 0 h 13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5239" h="1358250">
                <a:moveTo>
                  <a:pt x="7665239" y="323850"/>
                </a:moveTo>
                <a:cubicBezTo>
                  <a:pt x="7521570" y="332581"/>
                  <a:pt x="7377901" y="341313"/>
                  <a:pt x="7198514" y="381000"/>
                </a:cubicBezTo>
                <a:cubicBezTo>
                  <a:pt x="7019127" y="420687"/>
                  <a:pt x="6807989" y="492125"/>
                  <a:pt x="6588914" y="561975"/>
                </a:cubicBezTo>
                <a:cubicBezTo>
                  <a:pt x="6369839" y="631825"/>
                  <a:pt x="6161876" y="715963"/>
                  <a:pt x="5884064" y="800100"/>
                </a:cubicBezTo>
                <a:cubicBezTo>
                  <a:pt x="5606252" y="884237"/>
                  <a:pt x="5287164" y="992188"/>
                  <a:pt x="4922039" y="1066800"/>
                </a:cubicBezTo>
                <a:cubicBezTo>
                  <a:pt x="4556914" y="1141412"/>
                  <a:pt x="4202901" y="1200150"/>
                  <a:pt x="3693314" y="1247775"/>
                </a:cubicBezTo>
                <a:cubicBezTo>
                  <a:pt x="3183727" y="1295400"/>
                  <a:pt x="2450301" y="1381125"/>
                  <a:pt x="1864514" y="1352550"/>
                </a:cubicBezTo>
                <a:cubicBezTo>
                  <a:pt x="1278727" y="1323975"/>
                  <a:pt x="467514" y="1301750"/>
                  <a:pt x="178589" y="1076325"/>
                </a:cubicBezTo>
                <a:cubicBezTo>
                  <a:pt x="-110336" y="850900"/>
                  <a:pt x="10314" y="425450"/>
                  <a:pt x="130964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D29C5C-B295-450E-95E8-4A49E34A9A76}"/>
              </a:ext>
            </a:extLst>
          </p:cNvPr>
          <p:cNvCxnSpPr>
            <a:cxnSpLocks/>
          </p:cNvCxnSpPr>
          <p:nvPr/>
        </p:nvCxnSpPr>
        <p:spPr>
          <a:xfrm flipV="1">
            <a:off x="1932771" y="4203459"/>
            <a:ext cx="91939" cy="27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34788B-0866-4196-AB92-46B9F117F1AF}"/>
              </a:ext>
            </a:extLst>
          </p:cNvPr>
          <p:cNvGrpSpPr/>
          <p:nvPr/>
        </p:nvGrpSpPr>
        <p:grpSpPr>
          <a:xfrm>
            <a:off x="533185" y="1232400"/>
            <a:ext cx="2946400" cy="1593045"/>
            <a:chOff x="1357458" y="897056"/>
            <a:chExt cx="2946400" cy="1593045"/>
          </a:xfrm>
        </p:grpSpPr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9A93027D-4C4A-4EAC-A3ED-25ABBC5AF46D}"/>
                </a:ext>
              </a:extLst>
            </p:cNvPr>
            <p:cNvSpPr/>
            <p:nvPr/>
          </p:nvSpPr>
          <p:spPr>
            <a:xfrm>
              <a:off x="1357458" y="897056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4F6D549-1E8C-4BE9-BB18-B6CA66D88F70}"/>
                </a:ext>
              </a:extLst>
            </p:cNvPr>
            <p:cNvSpPr/>
            <p:nvPr/>
          </p:nvSpPr>
          <p:spPr>
            <a:xfrm>
              <a:off x="1550928" y="1598294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D215CF7-8BE4-4EA2-BB5E-D43C595CB91A}"/>
                </a:ext>
              </a:extLst>
            </p:cNvPr>
            <p:cNvGrpSpPr/>
            <p:nvPr/>
          </p:nvGrpSpPr>
          <p:grpSpPr>
            <a:xfrm>
              <a:off x="1917607" y="1950470"/>
              <a:ext cx="419101" cy="526542"/>
              <a:chOff x="2611600" y="2003305"/>
              <a:chExt cx="419101" cy="526542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794842E-4416-494D-95D7-10AA80B36FE1}"/>
                  </a:ext>
                </a:extLst>
              </p:cNvPr>
              <p:cNvSpPr/>
              <p:nvPr/>
            </p:nvSpPr>
            <p:spPr>
              <a:xfrm>
                <a:off x="2795690" y="2251587"/>
                <a:ext cx="45719" cy="278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A97EBE9-B68D-41D3-876B-C3B99DEEA14E}"/>
                  </a:ext>
                </a:extLst>
              </p:cNvPr>
              <p:cNvSpPr/>
              <p:nvPr/>
            </p:nvSpPr>
            <p:spPr>
              <a:xfrm>
                <a:off x="2611600" y="2003305"/>
                <a:ext cx="419101" cy="265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CEF5C8-FA0F-4BFC-9754-FDFE6CDD5FE4}"/>
              </a:ext>
            </a:extLst>
          </p:cNvPr>
          <p:cNvGrpSpPr/>
          <p:nvPr/>
        </p:nvGrpSpPr>
        <p:grpSpPr>
          <a:xfrm rot="21540000">
            <a:off x="2692219" y="1939454"/>
            <a:ext cx="564055" cy="722592"/>
            <a:chOff x="2196521" y="1575445"/>
            <a:chExt cx="564055" cy="722592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C23BB7C-3CE8-4EAC-95F3-427E9A429764}"/>
                </a:ext>
              </a:extLst>
            </p:cNvPr>
            <p:cNvGrpSpPr/>
            <p:nvPr/>
          </p:nvGrpSpPr>
          <p:grpSpPr>
            <a:xfrm>
              <a:off x="2220576" y="1598217"/>
              <a:ext cx="540000" cy="540000"/>
              <a:chOff x="2220576" y="1598217"/>
              <a:chExt cx="540000" cy="540000"/>
            </a:xfrm>
            <a:grpFill/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C34B3D5-0CAB-4A95-821A-69DE0A2CB09A}"/>
                  </a:ext>
                </a:extLst>
              </p:cNvPr>
              <p:cNvSpPr/>
              <p:nvPr/>
            </p:nvSpPr>
            <p:spPr>
              <a:xfrm>
                <a:off x="2220576" y="1598217"/>
                <a:ext cx="540000" cy="540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98169DE-C6F6-4EA4-BAAB-F25962AAB434}"/>
                  </a:ext>
                </a:extLst>
              </p:cNvPr>
              <p:cNvSpPr/>
              <p:nvPr/>
            </p:nvSpPr>
            <p:spPr>
              <a:xfrm>
                <a:off x="2291269" y="1664823"/>
                <a:ext cx="396000" cy="396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F3520D0-16B6-4799-8863-66722F5A9849}"/>
                  </a:ext>
                </a:extLst>
              </p:cNvPr>
              <p:cNvSpPr/>
              <p:nvPr/>
            </p:nvSpPr>
            <p:spPr>
              <a:xfrm>
                <a:off x="2320923" y="1736759"/>
                <a:ext cx="288000" cy="288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59321CE-4AD1-4CA5-9FC0-892E47DE1C98}"/>
                </a:ext>
              </a:extLst>
            </p:cNvPr>
            <p:cNvSpPr/>
            <p:nvPr/>
          </p:nvSpPr>
          <p:spPr>
            <a:xfrm rot="3735840">
              <a:off x="1999894" y="1772072"/>
              <a:ext cx="722592" cy="329337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4C9640D-C6E0-4674-8F46-6A48AFF2D6B3}"/>
              </a:ext>
            </a:extLst>
          </p:cNvPr>
          <p:cNvGrpSpPr/>
          <p:nvPr/>
        </p:nvGrpSpPr>
        <p:grpSpPr>
          <a:xfrm>
            <a:off x="1423938" y="2218014"/>
            <a:ext cx="1535514" cy="1597919"/>
            <a:chOff x="1376595" y="2487783"/>
            <a:chExt cx="1535514" cy="159791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251F01-6A91-4BEB-AA87-98210D66A39F}"/>
                </a:ext>
              </a:extLst>
            </p:cNvPr>
            <p:cNvGrpSpPr/>
            <p:nvPr/>
          </p:nvGrpSpPr>
          <p:grpSpPr>
            <a:xfrm>
              <a:off x="1376595" y="2487783"/>
              <a:ext cx="1535514" cy="1597919"/>
              <a:chOff x="1021557" y="1781773"/>
              <a:chExt cx="1535514" cy="1597919"/>
            </a:xfrm>
          </p:grpSpPr>
          <p:sp>
            <p:nvSpPr>
              <p:cNvPr id="207" name="Isosceles Triangle 206">
                <a:extLst>
                  <a:ext uri="{FF2B5EF4-FFF2-40B4-BE49-F238E27FC236}">
                    <a16:creationId xmlns:a16="http://schemas.microsoft.com/office/drawing/2014/main" id="{5F0A8B73-DCEB-4DAB-878A-74479D435A09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A11A103E-8A3E-4BFF-B6EA-30D993E5179B}"/>
                  </a:ext>
                </a:extLst>
              </p:cNvPr>
              <p:cNvGrpSpPr/>
              <p:nvPr/>
            </p:nvGrpSpPr>
            <p:grpSpPr>
              <a:xfrm>
                <a:off x="1021557" y="1781773"/>
                <a:ext cx="1535514" cy="1597919"/>
                <a:chOff x="1021557" y="1781773"/>
                <a:chExt cx="1535514" cy="159791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D886632D-9709-4C0A-A88B-1D9FF995890B}"/>
                    </a:ext>
                  </a:extLst>
                </p:cNvPr>
                <p:cNvGrpSpPr/>
                <p:nvPr/>
              </p:nvGrpSpPr>
              <p:grpSpPr>
                <a:xfrm>
                  <a:off x="2137970" y="1781773"/>
                  <a:ext cx="419101" cy="737582"/>
                  <a:chOff x="2137970" y="1781773"/>
                  <a:chExt cx="419101" cy="737582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CD47F375-D565-48A2-8EAD-B92387FCD8E4}"/>
                      </a:ext>
                    </a:extLst>
                  </p:cNvPr>
                  <p:cNvSpPr/>
                  <p:nvPr/>
                </p:nvSpPr>
                <p:spPr>
                  <a:xfrm>
                    <a:off x="2137970" y="1781773"/>
                    <a:ext cx="419101" cy="737582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78D12091-9A27-4E24-8267-00395715718C}"/>
                      </a:ext>
                    </a:extLst>
                  </p:cNvPr>
                  <p:cNvSpPr/>
                  <p:nvPr/>
                </p:nvSpPr>
                <p:spPr>
                  <a:xfrm>
                    <a:off x="2178530" y="1837526"/>
                    <a:ext cx="324000" cy="56912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1AA4FBB-D817-424D-A058-B8C10E608EFF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212" name="Rectangle: Rounded Corners 211">
                    <a:extLst>
                      <a:ext uri="{FF2B5EF4-FFF2-40B4-BE49-F238E27FC236}">
                        <a16:creationId xmlns:a16="http://schemas.microsoft.com/office/drawing/2014/main" id="{9E58503C-0CC2-48EE-842A-FF584F352616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: Rounded Corners 210">
                    <a:extLst>
                      <a:ext uri="{FF2B5EF4-FFF2-40B4-BE49-F238E27FC236}">
                        <a16:creationId xmlns:a16="http://schemas.microsoft.com/office/drawing/2014/main" id="{3F78ECAF-EC8D-4683-9B05-BC248C236404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5BAC6C28-2F3D-47D2-9E10-63E658D34716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1D5ED235-82AC-4B62-9114-133AFC62AC9C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8FE9C3D-1503-42FD-861A-48A708B7CC49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58AEAAA-7CDC-45DD-A8DF-FB15B135E349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203" name="Block Arc 202">
                <a:extLst>
                  <a:ext uri="{FF2B5EF4-FFF2-40B4-BE49-F238E27FC236}">
                    <a16:creationId xmlns:a16="http://schemas.microsoft.com/office/drawing/2014/main" id="{23EC1080-5EEF-4537-948C-CB626AD97B8C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E388921-2AC4-4048-B573-4A2F60DF3BC4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7EC993-525E-4C43-B932-1E076F9DBE23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47A6FE-86FD-467F-A097-47A246C468C1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0262F6ED-2DCF-49FA-89B2-874D8A5B82B6}"/>
              </a:ext>
            </a:extLst>
          </p:cNvPr>
          <p:cNvSpPr txBox="1"/>
          <p:nvPr/>
        </p:nvSpPr>
        <p:spPr>
          <a:xfrm>
            <a:off x="5232357" y="5704405"/>
            <a:ext cx="1626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online &amp; offline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C4BCE43-B489-4C87-B5A7-F993F45A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38" y="-21151"/>
            <a:ext cx="10515600" cy="1325563"/>
          </a:xfrm>
        </p:spPr>
        <p:txBody>
          <a:bodyPr/>
          <a:lstStyle/>
          <a:p>
            <a:r>
              <a:rPr lang="en-US" dirty="0"/>
              <a:t>Use case 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4DF944A-F0D8-480D-AB35-5F76BC52960B}"/>
              </a:ext>
            </a:extLst>
          </p:cNvPr>
          <p:cNvGrpSpPr/>
          <p:nvPr/>
        </p:nvGrpSpPr>
        <p:grpSpPr>
          <a:xfrm>
            <a:off x="10401340" y="3881602"/>
            <a:ext cx="550068" cy="770683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0660CBFC-D252-4D54-9B9D-981290DF359A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E2743BA6-B3C8-4802-9CA2-5C49CCE7ED4F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3AFEAF2-0591-46D6-90BB-348E4F2634B6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E510EFFC-8934-4662-8087-0F72D509B05C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5465659-70CB-41EC-B665-F791F7630FC8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E55CA35-6098-4E05-BB1A-894414F7BC3F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1262482-8310-40A5-AE41-F2D8F86C7D97}"/>
              </a:ext>
            </a:extLst>
          </p:cNvPr>
          <p:cNvGrpSpPr/>
          <p:nvPr/>
        </p:nvGrpSpPr>
        <p:grpSpPr>
          <a:xfrm>
            <a:off x="9446689" y="3140057"/>
            <a:ext cx="1204910" cy="1541367"/>
            <a:chOff x="9446689" y="3140057"/>
            <a:chExt cx="1204910" cy="1541367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D85DF152-9F18-484A-9C0F-DEF5EC1831EB}"/>
                </a:ext>
              </a:extLst>
            </p:cNvPr>
            <p:cNvGrpSpPr/>
            <p:nvPr/>
          </p:nvGrpSpPr>
          <p:grpSpPr>
            <a:xfrm>
              <a:off x="9446689" y="3140057"/>
              <a:ext cx="1204910" cy="1541367"/>
              <a:chOff x="1021557" y="1838325"/>
              <a:chExt cx="1204910" cy="154136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F5124773-1C9B-40BE-ACFF-D12DDC12428C}"/>
                  </a:ext>
                </a:extLst>
              </p:cNvPr>
              <p:cNvSpPr/>
              <p:nvPr/>
            </p:nvSpPr>
            <p:spPr>
              <a:xfrm>
                <a:off x="1494646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4F293D5D-2B5D-428A-98B6-740C019028CF}"/>
                  </a:ext>
                </a:extLst>
              </p:cNvPr>
              <p:cNvSpPr/>
              <p:nvPr/>
            </p:nvSpPr>
            <p:spPr>
              <a:xfrm>
                <a:off x="1680967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43DB9CB6-C0FC-4957-929D-47968ADD8C60}"/>
                  </a:ext>
                </a:extLst>
              </p:cNvPr>
              <p:cNvSpPr/>
              <p:nvPr/>
            </p:nvSpPr>
            <p:spPr>
              <a:xfrm>
                <a:off x="1400175" y="1838325"/>
                <a:ext cx="419100" cy="4095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832AC78B-D336-49A6-BF10-98880699C27F}"/>
                  </a:ext>
                </a:extLst>
              </p:cNvPr>
              <p:cNvSpPr/>
              <p:nvPr/>
            </p:nvSpPr>
            <p:spPr>
              <a:xfrm>
                <a:off x="1262062" y="2043108"/>
                <a:ext cx="733425" cy="8953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AA07288-82C8-4927-B590-87037EDF82A3}"/>
                  </a:ext>
                </a:extLst>
              </p:cNvPr>
              <p:cNvSpPr/>
              <p:nvPr/>
            </p:nvSpPr>
            <p:spPr>
              <a:xfrm rot="19811306" flipH="1">
                <a:off x="1021557" y="2364572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E2035C00-64A5-491E-A369-FCE0FA903BD7}"/>
                  </a:ext>
                </a:extLst>
              </p:cNvPr>
              <p:cNvSpPr/>
              <p:nvPr/>
            </p:nvSpPr>
            <p:spPr>
              <a:xfrm rot="1788694">
                <a:off x="1664492" y="2355048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38561EA-6F82-4909-AB1E-8E82CFCE6705}"/>
                </a:ext>
              </a:extLst>
            </p:cNvPr>
            <p:cNvGrpSpPr/>
            <p:nvPr/>
          </p:nvGrpSpPr>
          <p:grpSpPr>
            <a:xfrm>
              <a:off x="9965704" y="3569175"/>
              <a:ext cx="658974" cy="449717"/>
              <a:chOff x="9448898" y="2289663"/>
              <a:chExt cx="658974" cy="449717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F48BFC1-321B-4B3C-8395-741F244B9EEC}"/>
                  </a:ext>
                </a:extLst>
              </p:cNvPr>
              <p:cNvSpPr/>
              <p:nvPr/>
            </p:nvSpPr>
            <p:spPr>
              <a:xfrm rot="2875263">
                <a:off x="9589013" y="2220521"/>
                <a:ext cx="378744" cy="658974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CE7A33A-EEE5-4DA8-943F-B62A3936A576}"/>
                  </a:ext>
                </a:extLst>
              </p:cNvPr>
              <p:cNvSpPr/>
              <p:nvPr/>
            </p:nvSpPr>
            <p:spPr>
              <a:xfrm>
                <a:off x="9800874" y="2289663"/>
                <a:ext cx="215684" cy="2117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98046C3-1B11-4013-9037-586A50587324}"/>
              </a:ext>
            </a:extLst>
          </p:cNvPr>
          <p:cNvGrpSpPr/>
          <p:nvPr/>
        </p:nvGrpSpPr>
        <p:grpSpPr>
          <a:xfrm>
            <a:off x="10379499" y="1986686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4D82C1A5-30D8-43A3-8556-5B6F02586AFA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6BDF0C97-4DA2-4338-A511-7498E1171E16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6E89143-201C-4F16-B4A2-0CAF00BE7750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558DC84-0EA2-4897-A969-362E90AF8AA1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84BCE77-7859-4718-B4BF-D3CA0553A4AE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B15218E-9FE1-407A-A971-629E3B3812B9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97CB07F-2EBE-4F19-86E9-0CA6653EDF84}"/>
              </a:ext>
            </a:extLst>
          </p:cNvPr>
          <p:cNvGrpSpPr/>
          <p:nvPr/>
        </p:nvGrpSpPr>
        <p:grpSpPr>
          <a:xfrm>
            <a:off x="8866493" y="2041672"/>
            <a:ext cx="1204910" cy="1541367"/>
            <a:chOff x="1021557" y="1838325"/>
            <a:chExt cx="1204910" cy="15413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867F6071-E2ED-4369-980C-1E973D0C756F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F2EEDD98-BC92-452B-BDC1-86AA3E258522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2972B0A-D207-4476-B7CA-0AB492EA501F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39858AED-9C3E-4D2C-A957-17AA8E4D156C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73B9FAD-3A78-4497-877F-308A0480F838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F8F001-1249-4C86-B54C-76D6B49273C7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FD441AA-1465-4E2E-8EE6-791CB761A32F}"/>
              </a:ext>
            </a:extLst>
          </p:cNvPr>
          <p:cNvGrpSpPr/>
          <p:nvPr/>
        </p:nvGrpSpPr>
        <p:grpSpPr>
          <a:xfrm>
            <a:off x="9383523" y="2475183"/>
            <a:ext cx="658974" cy="449717"/>
            <a:chOff x="9448898" y="2289663"/>
            <a:chExt cx="658974" cy="44971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614623E4-3607-4784-88BE-9513FB6FBA3D}"/>
                </a:ext>
              </a:extLst>
            </p:cNvPr>
            <p:cNvSpPr/>
            <p:nvPr/>
          </p:nvSpPr>
          <p:spPr>
            <a:xfrm rot="2875263">
              <a:off x="9589013" y="2220521"/>
              <a:ext cx="378744" cy="658974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1158582-EF05-4396-97B6-210FB2E18D46}"/>
                </a:ext>
              </a:extLst>
            </p:cNvPr>
            <p:cNvSpPr/>
            <p:nvPr/>
          </p:nvSpPr>
          <p:spPr>
            <a:xfrm>
              <a:off x="9800874" y="2289663"/>
              <a:ext cx="215684" cy="2117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B8DC884-4AAB-41CA-B5C3-5FD102AF17B4}"/>
              </a:ext>
            </a:extLst>
          </p:cNvPr>
          <p:cNvGrpSpPr/>
          <p:nvPr/>
        </p:nvGrpSpPr>
        <p:grpSpPr>
          <a:xfrm>
            <a:off x="10331811" y="3015916"/>
            <a:ext cx="461807" cy="523875"/>
            <a:chOff x="1021557" y="1838325"/>
            <a:chExt cx="1204910" cy="154136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16AA2E01-9C63-4FD5-BD24-9C203BB03E79}"/>
                </a:ext>
              </a:extLst>
            </p:cNvPr>
            <p:cNvSpPr/>
            <p:nvPr/>
          </p:nvSpPr>
          <p:spPr>
            <a:xfrm>
              <a:off x="1494646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469369D6-25C1-4FEF-8EDC-F65634CED98C}"/>
                </a:ext>
              </a:extLst>
            </p:cNvPr>
            <p:cNvSpPr/>
            <p:nvPr/>
          </p:nvSpPr>
          <p:spPr>
            <a:xfrm>
              <a:off x="1680967" y="2855817"/>
              <a:ext cx="95250" cy="523875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B56E43E-9716-49F0-A975-C5EC88B29F97}"/>
                </a:ext>
              </a:extLst>
            </p:cNvPr>
            <p:cNvSpPr/>
            <p:nvPr/>
          </p:nvSpPr>
          <p:spPr>
            <a:xfrm>
              <a:off x="1400175" y="1838325"/>
              <a:ext cx="419100" cy="4095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Isosceles Triangle 250">
              <a:extLst>
                <a:ext uri="{FF2B5EF4-FFF2-40B4-BE49-F238E27FC236}">
                  <a16:creationId xmlns:a16="http://schemas.microsoft.com/office/drawing/2014/main" id="{2D040C15-E151-4F8B-8732-8D3417E18B34}"/>
                </a:ext>
              </a:extLst>
            </p:cNvPr>
            <p:cNvSpPr/>
            <p:nvPr/>
          </p:nvSpPr>
          <p:spPr>
            <a:xfrm>
              <a:off x="1262062" y="2043108"/>
              <a:ext cx="733425" cy="8953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566F1-841E-40B0-A0EA-E28B8F10E4DB}"/>
                </a:ext>
              </a:extLst>
            </p:cNvPr>
            <p:cNvSpPr/>
            <p:nvPr/>
          </p:nvSpPr>
          <p:spPr>
            <a:xfrm rot="19811306" flipH="1">
              <a:off x="1021557" y="2364572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320B97F-83CB-44CC-9333-FB3E661434D4}"/>
                </a:ext>
              </a:extLst>
            </p:cNvPr>
            <p:cNvSpPr/>
            <p:nvPr/>
          </p:nvSpPr>
          <p:spPr>
            <a:xfrm rot="1788694">
              <a:off x="1664492" y="2355048"/>
              <a:ext cx="561975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771B2B5-7BC3-4845-8419-712A3D2FB891}"/>
              </a:ext>
            </a:extLst>
          </p:cNvPr>
          <p:cNvGrpSpPr/>
          <p:nvPr/>
        </p:nvGrpSpPr>
        <p:grpSpPr>
          <a:xfrm>
            <a:off x="8203887" y="1798600"/>
            <a:ext cx="736243" cy="1105866"/>
            <a:chOff x="5906906" y="1575655"/>
            <a:chExt cx="736243" cy="1105866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40046F-0216-47CC-BEEF-C910793C6173}"/>
                </a:ext>
              </a:extLst>
            </p:cNvPr>
            <p:cNvGrpSpPr/>
            <p:nvPr/>
          </p:nvGrpSpPr>
          <p:grpSpPr>
            <a:xfrm rot="13421294">
              <a:off x="5906906" y="1575655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2EB3A7D5-8A12-43F3-B5DF-29DBE0D0A59D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98824DF0-17C0-4591-A3E9-AD0ACD1FD1FA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E65C3429-3CE8-413B-A15B-73A6CBAAFA12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10AC62B8-D19E-4E17-8227-8F0B68CB3FBD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3F482C5-F986-4EEE-8C4F-01E35F5C38CA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7D320E17-1340-401C-A466-33984F18257B}"/>
                </a:ext>
              </a:extLst>
            </p:cNvPr>
            <p:cNvGrpSpPr/>
            <p:nvPr/>
          </p:nvGrpSpPr>
          <p:grpSpPr>
            <a:xfrm>
              <a:off x="6224048" y="1943939"/>
              <a:ext cx="419101" cy="737582"/>
              <a:chOff x="2137970" y="1781773"/>
              <a:chExt cx="419101" cy="737582"/>
            </a:xfrm>
          </p:grpSpPr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F245F9A6-3BC7-48F0-BF34-AC3F53747606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F1198C08-025E-4EBF-AC7F-A436754DB265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1E2B5F8-B9C4-462D-9844-5AF852C6CDC5}"/>
              </a:ext>
            </a:extLst>
          </p:cNvPr>
          <p:cNvGrpSpPr/>
          <p:nvPr/>
        </p:nvGrpSpPr>
        <p:grpSpPr>
          <a:xfrm>
            <a:off x="7432613" y="2574072"/>
            <a:ext cx="2118111" cy="1902664"/>
            <a:chOff x="7967170" y="1459700"/>
            <a:chExt cx="2118111" cy="1902664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5F04AB4-DA1F-457C-BCB6-FFB08B71B927}"/>
                </a:ext>
              </a:extLst>
            </p:cNvPr>
            <p:cNvGrpSpPr/>
            <p:nvPr/>
          </p:nvGrpSpPr>
          <p:grpSpPr>
            <a:xfrm rot="13421294">
              <a:off x="7967170" y="1459700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AD9CC9D-C936-426C-8DCB-FF6131370BA7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1E12DA54-DDCB-4066-8D34-CCD3B10AA3BE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E49C4D47-DB9E-4831-87B5-9AEA7780914C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AAA6F0D1-B39B-46E8-ADB7-A72663448F98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382E7A-B050-48E3-9F45-A65085584A11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5A4E61-E4FB-470B-AF4B-67FDBF811501}"/>
                </a:ext>
              </a:extLst>
            </p:cNvPr>
            <p:cNvGrpSpPr/>
            <p:nvPr/>
          </p:nvGrpSpPr>
          <p:grpSpPr>
            <a:xfrm>
              <a:off x="8284312" y="1820997"/>
              <a:ext cx="1800969" cy="1541367"/>
              <a:chOff x="8633633" y="1860545"/>
              <a:chExt cx="1800969" cy="1541367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867714F-7651-4A99-BB64-51029CE0C473}"/>
                  </a:ext>
                </a:extLst>
              </p:cNvPr>
              <p:cNvGrpSpPr/>
              <p:nvPr/>
            </p:nvGrpSpPr>
            <p:grpSpPr>
              <a:xfrm>
                <a:off x="8929883" y="1860545"/>
                <a:ext cx="1204910" cy="1541367"/>
                <a:chOff x="1021557" y="1838325"/>
                <a:chExt cx="1204910" cy="154136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81" name="Rectangle: Rounded Corners 280">
                  <a:extLst>
                    <a:ext uri="{FF2B5EF4-FFF2-40B4-BE49-F238E27FC236}">
                      <a16:creationId xmlns:a16="http://schemas.microsoft.com/office/drawing/2014/main" id="{29C44B9F-97F9-43A4-9877-C61806A584D2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: Rounded Corners 281">
                  <a:extLst>
                    <a:ext uri="{FF2B5EF4-FFF2-40B4-BE49-F238E27FC236}">
                      <a16:creationId xmlns:a16="http://schemas.microsoft.com/office/drawing/2014/main" id="{85821C7F-3449-4120-935F-D506DBE23982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947658C0-BD53-4B5A-8B4B-4FBA62089FA9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Isosceles Triangle 283">
                  <a:extLst>
                    <a:ext uri="{FF2B5EF4-FFF2-40B4-BE49-F238E27FC236}">
                      <a16:creationId xmlns:a16="http://schemas.microsoft.com/office/drawing/2014/main" id="{265D8D01-2D17-4EEB-AB92-53EF6FAB172D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3258253F-5806-4D10-896C-335BABBD9E7E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23845D34-DDC4-48A2-81E0-394F02FA9A09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835CEFCF-D0E3-4BFC-B1D3-153965928310}"/>
                  </a:ext>
                </a:extLst>
              </p:cNvPr>
              <p:cNvGrpSpPr/>
              <p:nvPr/>
            </p:nvGrpSpPr>
            <p:grpSpPr>
              <a:xfrm>
                <a:off x="9884534" y="2602090"/>
                <a:ext cx="550068" cy="770683"/>
                <a:chOff x="1021557" y="1838325"/>
                <a:chExt cx="1204910" cy="1541367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31CE97D2-ED2A-4C37-B31D-7689054CF13F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C55DBEC7-98C3-463D-A3EA-2ED9C0D6ACD6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8E706F84-45E5-440E-A3A6-E1B1BE947AB5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Isosceles Triangle 277">
                  <a:extLst>
                    <a:ext uri="{FF2B5EF4-FFF2-40B4-BE49-F238E27FC236}">
                      <a16:creationId xmlns:a16="http://schemas.microsoft.com/office/drawing/2014/main" id="{CA8F9A7A-C94A-4557-A793-9113C146D0CB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B54DC6E3-F97A-46AC-B647-2655D0C900EB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EBBC15DB-9E4A-49E6-A403-C1472E50880B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8CC08699-6CC7-47CB-87E2-30FC53135EC5}"/>
                  </a:ext>
                </a:extLst>
              </p:cNvPr>
              <p:cNvGrpSpPr/>
              <p:nvPr/>
            </p:nvGrpSpPr>
            <p:grpSpPr>
              <a:xfrm>
                <a:off x="8633633" y="1867532"/>
                <a:ext cx="419101" cy="737582"/>
                <a:chOff x="2137970" y="1781773"/>
                <a:chExt cx="419101" cy="737582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21B69308-5EE6-4F88-A722-0E1037450156}"/>
                    </a:ext>
                  </a:extLst>
                </p:cNvPr>
                <p:cNvSpPr/>
                <p:nvPr/>
              </p:nvSpPr>
              <p:spPr>
                <a:xfrm>
                  <a:off x="2137970" y="1781773"/>
                  <a:ext cx="419101" cy="73758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C6B949A6-A33F-43AA-9EB4-167D68855872}"/>
                    </a:ext>
                  </a:extLst>
                </p:cNvPr>
                <p:cNvSpPr/>
                <p:nvPr/>
              </p:nvSpPr>
              <p:spPr>
                <a:xfrm>
                  <a:off x="2178530" y="1837526"/>
                  <a:ext cx="324000" cy="56912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1F0C55CA-59C4-4B4C-A3BC-E5377224B9C8}"/>
                  </a:ext>
                </a:extLst>
              </p:cNvPr>
              <p:cNvGrpSpPr/>
              <p:nvPr/>
            </p:nvGrpSpPr>
            <p:grpSpPr>
              <a:xfrm>
                <a:off x="9448898" y="2289663"/>
                <a:ext cx="658974" cy="449717"/>
                <a:chOff x="9448898" y="2289663"/>
                <a:chExt cx="658974" cy="449717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4BF1C114-3159-42F7-80F4-B7ECEC2EED6A}"/>
                    </a:ext>
                  </a:extLst>
                </p:cNvPr>
                <p:cNvSpPr/>
                <p:nvPr/>
              </p:nvSpPr>
              <p:spPr>
                <a:xfrm rot="2875263">
                  <a:off x="9589013" y="2220521"/>
                  <a:ext cx="378744" cy="65897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1CB14A59-D0E8-43D3-A57D-1AA8576B307A}"/>
                    </a:ext>
                  </a:extLst>
                </p:cNvPr>
                <p:cNvSpPr/>
                <p:nvPr/>
              </p:nvSpPr>
              <p:spPr>
                <a:xfrm>
                  <a:off x="9800874" y="2289663"/>
                  <a:ext cx="215684" cy="21173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BBD1A6E-A022-4F4A-AE4D-EAC3FFE0F4F9}"/>
              </a:ext>
            </a:extLst>
          </p:cNvPr>
          <p:cNvGrpSpPr/>
          <p:nvPr/>
        </p:nvGrpSpPr>
        <p:grpSpPr>
          <a:xfrm>
            <a:off x="9901146" y="1809031"/>
            <a:ext cx="736243" cy="1105866"/>
            <a:chOff x="5906906" y="1575655"/>
            <a:chExt cx="736243" cy="1105866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04634A5-F902-454D-AF31-63D5CEA346EA}"/>
                </a:ext>
              </a:extLst>
            </p:cNvPr>
            <p:cNvGrpSpPr/>
            <p:nvPr/>
          </p:nvGrpSpPr>
          <p:grpSpPr>
            <a:xfrm rot="13421294">
              <a:off x="5906906" y="1575655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C199671-B90E-438E-BF30-D3958E7A72B0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98D7C9C-3ADB-42CF-922B-FAD3E78ECC5D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58246916-9910-4EAA-BBE6-E2D5C15B8595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964C92DF-4817-40CC-B585-3245A09CFF4F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2517EC80-B044-44B2-B41A-765BA79AB096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EA91C193-3BDD-4CC1-8398-64D6D562589B}"/>
                </a:ext>
              </a:extLst>
            </p:cNvPr>
            <p:cNvGrpSpPr/>
            <p:nvPr/>
          </p:nvGrpSpPr>
          <p:grpSpPr>
            <a:xfrm>
              <a:off x="6224048" y="1943939"/>
              <a:ext cx="419101" cy="737582"/>
              <a:chOff x="2137970" y="1781773"/>
              <a:chExt cx="419101" cy="737582"/>
            </a:xfrm>
          </p:grpSpPr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7BE43C36-A477-4F69-AE21-030A99456598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431FC84D-F2FA-4659-B40E-02C9BCD81956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B629A0B-3DF7-42DF-8D6B-C4B90875A597}"/>
              </a:ext>
            </a:extLst>
          </p:cNvPr>
          <p:cNvSpPr txBox="1"/>
          <p:nvPr/>
        </p:nvSpPr>
        <p:spPr>
          <a:xfrm>
            <a:off x="5195091" y="1595144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PT. Seri Basa Digital</a:t>
            </a:r>
          </a:p>
        </p:txBody>
      </p:sp>
    </p:spTree>
    <p:extLst>
      <p:ext uri="{BB962C8B-B14F-4D97-AF65-F5344CB8AC3E}">
        <p14:creationId xmlns:p14="http://schemas.microsoft.com/office/powerpoint/2010/main" val="82257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27C9-C133-40FB-908F-BAD52E6A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65"/>
            <a:ext cx="10515600" cy="1325563"/>
          </a:xfrm>
        </p:spPr>
        <p:txBody>
          <a:bodyPr/>
          <a:lstStyle/>
          <a:p>
            <a:r>
              <a:rPr lang="en-US" dirty="0"/>
              <a:t>Use Case Bidan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87EDA-CE69-43A2-89C8-AE0E74F493DE}"/>
              </a:ext>
            </a:extLst>
          </p:cNvPr>
          <p:cNvSpPr/>
          <p:nvPr/>
        </p:nvSpPr>
        <p:spPr>
          <a:xfrm>
            <a:off x="3300993" y="3042175"/>
            <a:ext cx="2140348" cy="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F46B6-874D-4E4D-935D-97E33AD7C65B}"/>
              </a:ext>
            </a:extLst>
          </p:cNvPr>
          <p:cNvGrpSpPr/>
          <p:nvPr/>
        </p:nvGrpSpPr>
        <p:grpSpPr>
          <a:xfrm>
            <a:off x="251044" y="1525894"/>
            <a:ext cx="2946400" cy="2583533"/>
            <a:chOff x="485842" y="1502169"/>
            <a:chExt cx="2946400" cy="25835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B031E9-199A-4FF7-BCAE-365E45021898}"/>
                </a:ext>
              </a:extLst>
            </p:cNvPr>
            <p:cNvGrpSpPr/>
            <p:nvPr/>
          </p:nvGrpSpPr>
          <p:grpSpPr>
            <a:xfrm>
              <a:off x="485842" y="1502169"/>
              <a:ext cx="2946400" cy="1593045"/>
              <a:chOff x="1357458" y="897056"/>
              <a:chExt cx="2946400" cy="1593045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0FF15271-CEE5-41FB-AF5A-D816EFA7C969}"/>
                  </a:ext>
                </a:extLst>
              </p:cNvPr>
              <p:cNvSpPr/>
              <p:nvPr/>
            </p:nvSpPr>
            <p:spPr>
              <a:xfrm>
                <a:off x="1357458" y="897056"/>
                <a:ext cx="2946400" cy="72492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E98E49-2835-4579-9701-F4B9052807C1}"/>
                  </a:ext>
                </a:extLst>
              </p:cNvPr>
              <p:cNvSpPr/>
              <p:nvPr/>
            </p:nvSpPr>
            <p:spPr>
              <a:xfrm>
                <a:off x="1550928" y="1598294"/>
                <a:ext cx="2566663" cy="8918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FCC0271-A491-4FCE-BF73-461B8A75940F}"/>
                  </a:ext>
                </a:extLst>
              </p:cNvPr>
              <p:cNvGrpSpPr/>
              <p:nvPr/>
            </p:nvGrpSpPr>
            <p:grpSpPr>
              <a:xfrm>
                <a:off x="1917607" y="1950470"/>
                <a:ext cx="419101" cy="526542"/>
                <a:chOff x="2611600" y="2003305"/>
                <a:chExt cx="419101" cy="52654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7DB7F98-D359-4152-9883-CEF7225D0227}"/>
                    </a:ext>
                  </a:extLst>
                </p:cNvPr>
                <p:cNvSpPr/>
                <p:nvPr/>
              </p:nvSpPr>
              <p:spPr>
                <a:xfrm>
                  <a:off x="2795690" y="2251587"/>
                  <a:ext cx="45719" cy="2782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AEBFD9-013C-4B0A-93AD-A2E15C22E2C7}"/>
                    </a:ext>
                  </a:extLst>
                </p:cNvPr>
                <p:cNvSpPr/>
                <p:nvPr/>
              </p:nvSpPr>
              <p:spPr>
                <a:xfrm>
                  <a:off x="2611600" y="2003305"/>
                  <a:ext cx="419101" cy="2653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C5A778-6F35-4EBF-8739-A7191FE84F6B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376595" y="2544335"/>
              <a:chExt cx="1204910" cy="154136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FD95DE0-84DD-4538-8A93-394462FE55F1}"/>
                  </a:ext>
                </a:extLst>
              </p:cNvPr>
              <p:cNvGrpSpPr/>
              <p:nvPr/>
            </p:nvGrpSpPr>
            <p:grpSpPr>
              <a:xfrm>
                <a:off x="1376595" y="254433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5617DB1A-26C6-4CFF-B688-21DE824A9D8A}"/>
                    </a:ext>
                  </a:extLst>
                </p:cNvPr>
                <p:cNvSpPr/>
                <p:nvPr/>
              </p:nvSpPr>
              <p:spPr>
                <a:xfrm>
                  <a:off x="1262062" y="2043109"/>
                  <a:ext cx="733425" cy="895350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66A3072-FECF-4F40-8A8E-A1B3C08B2052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13371B3-290E-40AB-B7DC-5D4B55347014}"/>
                      </a:ext>
                    </a:extLst>
                  </p:cNvPr>
                  <p:cNvSpPr/>
                  <p:nvPr/>
                </p:nvSpPr>
                <p:spPr>
                  <a:xfrm>
                    <a:off x="1676987" y="2927322"/>
                    <a:ext cx="80412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046B8D5E-D2F8-4F46-8CBD-05BA9FAD9160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590A7BAD-5427-49FB-9730-37E7464F9CD3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1A67275-6C35-45AA-AA80-1E2BF5B0DDBE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4F551D9-4884-4387-A476-0DFBDCFA848E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AFC2946-138B-412F-8D56-741B3C734792}"/>
                  </a:ext>
                </a:extLst>
              </p:cNvPr>
              <p:cNvGrpSpPr/>
              <p:nvPr/>
            </p:nvGrpSpPr>
            <p:grpSpPr>
              <a:xfrm>
                <a:off x="1814012" y="2570519"/>
                <a:ext cx="382577" cy="801378"/>
                <a:chOff x="1814012" y="2570519"/>
                <a:chExt cx="382577" cy="801378"/>
              </a:xfrm>
            </p:grpSpPr>
            <p:sp>
              <p:nvSpPr>
                <p:cNvPr id="10" name="Block Arc 9">
                  <a:extLst>
                    <a:ext uri="{FF2B5EF4-FFF2-40B4-BE49-F238E27FC236}">
                      <a16:creationId xmlns:a16="http://schemas.microsoft.com/office/drawing/2014/main" id="{5D8EB1D6-1160-4A7D-A37E-B76309A798AF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C90AB37-475D-494F-A0B6-E88C5CA0B681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C5BDF98-904C-4A68-A9B2-078FEBD5A2F6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CED1491-46AF-4196-AC48-01B88E279059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A7B6B9-978D-4767-8583-A645C8E4608B}"/>
              </a:ext>
            </a:extLst>
          </p:cNvPr>
          <p:cNvSpPr/>
          <p:nvPr/>
        </p:nvSpPr>
        <p:spPr>
          <a:xfrm>
            <a:off x="8756743" y="1829082"/>
            <a:ext cx="3095526" cy="4677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Scroll: Vertical 27">
            <a:extLst>
              <a:ext uri="{FF2B5EF4-FFF2-40B4-BE49-F238E27FC236}">
                <a16:creationId xmlns:a16="http://schemas.microsoft.com/office/drawing/2014/main" id="{BF8B82CF-93F0-4EB9-9618-6CF69DC42CD3}"/>
              </a:ext>
            </a:extLst>
          </p:cNvPr>
          <p:cNvSpPr/>
          <p:nvPr/>
        </p:nvSpPr>
        <p:spPr>
          <a:xfrm>
            <a:off x="2824686" y="1644509"/>
            <a:ext cx="3606584" cy="4189105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Data Personal </a:t>
            </a:r>
          </a:p>
          <a:p>
            <a:r>
              <a:rPr lang="en-US" dirty="0">
                <a:solidFill>
                  <a:schemeClr val="tx1"/>
                </a:solidFill>
              </a:rPr>
              <a:t>Nama</a:t>
            </a:r>
          </a:p>
          <a:p>
            <a:r>
              <a:rPr lang="en-US" dirty="0">
                <a:solidFill>
                  <a:schemeClr val="tx1"/>
                </a:solidFill>
              </a:rPr>
              <a:t>Spesialis</a:t>
            </a:r>
          </a:p>
          <a:p>
            <a:r>
              <a:rPr lang="en-US" dirty="0">
                <a:solidFill>
                  <a:schemeClr val="tx1"/>
                </a:solidFill>
              </a:rPr>
              <a:t>Alamat</a:t>
            </a:r>
          </a:p>
          <a:p>
            <a:r>
              <a:rPr lang="en-US" dirty="0">
                <a:solidFill>
                  <a:schemeClr val="tx1"/>
                </a:solidFill>
              </a:rPr>
              <a:t>Pendidikan</a:t>
            </a:r>
          </a:p>
          <a:p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Puskesmas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r>
              <a:rPr lang="en-US" dirty="0">
                <a:solidFill>
                  <a:schemeClr val="tx1"/>
                </a:solidFill>
              </a:rPr>
              <a:t>   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Desa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-Klinik </a:t>
            </a:r>
            <a:r>
              <a:rPr lang="en-US" dirty="0" err="1">
                <a:solidFill>
                  <a:schemeClr val="tx1"/>
                </a:solidFill>
              </a:rPr>
              <a:t>Pribadi</a:t>
            </a:r>
            <a:r>
              <a:rPr lang="en-US" dirty="0">
                <a:solidFill>
                  <a:schemeClr val="tx1"/>
                </a:solidFill>
              </a:rPr>
              <a:t> (di Rumah)</a:t>
            </a:r>
          </a:p>
          <a:p>
            <a:r>
              <a:rPr lang="en-US" dirty="0">
                <a:solidFill>
                  <a:schemeClr val="tx1"/>
                </a:solidFill>
              </a:rPr>
              <a:t>   *</a:t>
            </a:r>
            <a:r>
              <a:rPr lang="en-US" dirty="0" err="1">
                <a:solidFill>
                  <a:schemeClr val="tx1"/>
                </a:solidFill>
              </a:rPr>
              <a:t>Sertifikat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Ijin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E-</a:t>
            </a:r>
            <a:r>
              <a:rPr lang="en-US" b="1" dirty="0" err="1">
                <a:solidFill>
                  <a:schemeClr val="tx1"/>
                </a:solidFill>
              </a:rPr>
              <a:t>imunisasi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Jadwal Pasien Online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38234-B5A9-4FBA-BA27-240B225C9447}"/>
              </a:ext>
            </a:extLst>
          </p:cNvPr>
          <p:cNvSpPr txBox="1"/>
          <p:nvPr/>
        </p:nvSpPr>
        <p:spPr>
          <a:xfrm>
            <a:off x="9293271" y="2339662"/>
            <a:ext cx="34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Akun Nakes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D52D3-D9D4-4D60-B666-7259ED3BA41C}"/>
              </a:ext>
            </a:extLst>
          </p:cNvPr>
          <p:cNvSpPr txBox="1"/>
          <p:nvPr/>
        </p:nvSpPr>
        <p:spPr>
          <a:xfrm>
            <a:off x="6910203" y="4448413"/>
            <a:ext cx="103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Verifikasi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6EAC0-36CE-401D-92B4-60253D94DBAC}"/>
              </a:ext>
            </a:extLst>
          </p:cNvPr>
          <p:cNvSpPr txBox="1"/>
          <p:nvPr/>
        </p:nvSpPr>
        <p:spPr>
          <a:xfrm>
            <a:off x="4365534" y="1683504"/>
            <a:ext cx="107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Registrasi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B0B80E-E1FE-4B40-94B4-4E264ADD389D}"/>
              </a:ext>
            </a:extLst>
          </p:cNvPr>
          <p:cNvCxnSpPr/>
          <p:nvPr/>
        </p:nvCxnSpPr>
        <p:spPr>
          <a:xfrm>
            <a:off x="6194129" y="3739062"/>
            <a:ext cx="534953" cy="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A74A51-7464-4D25-8A1A-69A47917809D}"/>
              </a:ext>
            </a:extLst>
          </p:cNvPr>
          <p:cNvCxnSpPr/>
          <p:nvPr/>
        </p:nvCxnSpPr>
        <p:spPr>
          <a:xfrm>
            <a:off x="8060535" y="3730486"/>
            <a:ext cx="534953" cy="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B586E87-3761-410F-9425-723AE9385EAA}"/>
              </a:ext>
            </a:extLst>
          </p:cNvPr>
          <p:cNvSpPr/>
          <p:nvPr/>
        </p:nvSpPr>
        <p:spPr>
          <a:xfrm>
            <a:off x="10671030" y="2359452"/>
            <a:ext cx="704850" cy="285750"/>
          </a:xfrm>
          <a:custGeom>
            <a:avLst/>
            <a:gdLst>
              <a:gd name="connsiteX0" fmla="*/ 0 w 704850"/>
              <a:gd name="connsiteY0" fmla="*/ 57150 h 285750"/>
              <a:gd name="connsiteX1" fmla="*/ 152400 w 704850"/>
              <a:gd name="connsiteY1" fmla="*/ 285750 h 285750"/>
              <a:gd name="connsiteX2" fmla="*/ 704850 w 704850"/>
              <a:gd name="connsiteY2" fmla="*/ 0 h 285750"/>
              <a:gd name="connsiteX3" fmla="*/ 219075 w 704850"/>
              <a:gd name="connsiteY3" fmla="*/ 152400 h 285750"/>
              <a:gd name="connsiteX4" fmla="*/ 104775 w 704850"/>
              <a:gd name="connsiteY4" fmla="*/ 9525 h 285750"/>
              <a:gd name="connsiteX5" fmla="*/ 0 w 704850"/>
              <a:gd name="connsiteY5" fmla="*/ 571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" h="285750">
                <a:moveTo>
                  <a:pt x="0" y="57150"/>
                </a:moveTo>
                <a:lnTo>
                  <a:pt x="152400" y="285750"/>
                </a:lnTo>
                <a:lnTo>
                  <a:pt x="704850" y="0"/>
                </a:lnTo>
                <a:lnTo>
                  <a:pt x="219075" y="152400"/>
                </a:lnTo>
                <a:lnTo>
                  <a:pt x="104775" y="9525"/>
                </a:lnTo>
                <a:lnTo>
                  <a:pt x="0" y="5715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CB44AC-CA51-4EC4-ACBF-CB0E7EF8633E}"/>
              </a:ext>
            </a:extLst>
          </p:cNvPr>
          <p:cNvSpPr/>
          <p:nvPr/>
        </p:nvSpPr>
        <p:spPr>
          <a:xfrm>
            <a:off x="9051780" y="3527945"/>
            <a:ext cx="2533650" cy="561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905068-A7F8-4268-91CA-A915806B3041}"/>
              </a:ext>
            </a:extLst>
          </p:cNvPr>
          <p:cNvSpPr/>
          <p:nvPr/>
        </p:nvSpPr>
        <p:spPr>
          <a:xfrm>
            <a:off x="9054863" y="4167782"/>
            <a:ext cx="2533650" cy="561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Iklan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9E5D68-AAD6-4012-B21B-55A3ADE8616C}"/>
              </a:ext>
            </a:extLst>
          </p:cNvPr>
          <p:cNvSpPr/>
          <p:nvPr/>
        </p:nvSpPr>
        <p:spPr>
          <a:xfrm>
            <a:off x="9042255" y="2888171"/>
            <a:ext cx="2533650" cy="561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	Profil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52CCFD-7EFD-4B51-A588-EBFB6010A63E}"/>
              </a:ext>
            </a:extLst>
          </p:cNvPr>
          <p:cNvCxnSpPr>
            <a:cxnSpLocks/>
          </p:cNvCxnSpPr>
          <p:nvPr/>
        </p:nvCxnSpPr>
        <p:spPr>
          <a:xfrm flipV="1">
            <a:off x="1771035" y="5237203"/>
            <a:ext cx="6812" cy="97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779FED-4F29-4D02-8CC2-2B82E934E03B}"/>
              </a:ext>
            </a:extLst>
          </p:cNvPr>
          <p:cNvCxnSpPr>
            <a:cxnSpLocks/>
          </p:cNvCxnSpPr>
          <p:nvPr/>
        </p:nvCxnSpPr>
        <p:spPr>
          <a:xfrm flipH="1">
            <a:off x="1771094" y="6226945"/>
            <a:ext cx="697605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678D0F2E-10A6-4416-BCFE-191CAB4F15EC}"/>
              </a:ext>
            </a:extLst>
          </p:cNvPr>
          <p:cNvSpPr txBox="1">
            <a:spLocks/>
          </p:cNvSpPr>
          <p:nvPr/>
        </p:nvSpPr>
        <p:spPr>
          <a:xfrm>
            <a:off x="1444864" y="4902261"/>
            <a:ext cx="1411295" cy="37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Bidan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1DB1A0-ADCF-4C4E-ACE6-97A61473D272}"/>
              </a:ext>
            </a:extLst>
          </p:cNvPr>
          <p:cNvGrpSpPr/>
          <p:nvPr/>
        </p:nvGrpSpPr>
        <p:grpSpPr>
          <a:xfrm>
            <a:off x="9604032" y="2963569"/>
            <a:ext cx="304800" cy="422031"/>
            <a:chOff x="9916160" y="4795520"/>
            <a:chExt cx="304800" cy="422031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C5801C4A-ADEE-4F60-A445-47380D0FA386}"/>
                </a:ext>
              </a:extLst>
            </p:cNvPr>
            <p:cNvSpPr/>
            <p:nvPr/>
          </p:nvSpPr>
          <p:spPr>
            <a:xfrm>
              <a:off x="9916160" y="4859940"/>
              <a:ext cx="304800" cy="3576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40D8EF3-405A-480D-A97D-1B9571E6D495}"/>
                </a:ext>
              </a:extLst>
            </p:cNvPr>
            <p:cNvSpPr/>
            <p:nvPr/>
          </p:nvSpPr>
          <p:spPr>
            <a:xfrm>
              <a:off x="9926320" y="4795520"/>
              <a:ext cx="264160" cy="2467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6FAD16-D787-4DDB-BA03-10F063B0E775}"/>
              </a:ext>
            </a:extLst>
          </p:cNvPr>
          <p:cNvGrpSpPr/>
          <p:nvPr/>
        </p:nvGrpSpPr>
        <p:grpSpPr>
          <a:xfrm>
            <a:off x="9563392" y="3642988"/>
            <a:ext cx="397961" cy="316188"/>
            <a:chOff x="4343454" y="5762636"/>
            <a:chExt cx="472386" cy="406423"/>
          </a:xfrm>
        </p:grpSpPr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5753267-713A-4317-B71F-D74AC5E36ACE}"/>
                </a:ext>
              </a:extLst>
            </p:cNvPr>
            <p:cNvSpPr/>
            <p:nvPr/>
          </p:nvSpPr>
          <p:spPr>
            <a:xfrm>
              <a:off x="4343454" y="5762636"/>
              <a:ext cx="472386" cy="2032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288BD1-3A4D-46F7-A252-4044DA2D6E97}"/>
                </a:ext>
              </a:extLst>
            </p:cNvPr>
            <p:cNvSpPr/>
            <p:nvPr/>
          </p:nvSpPr>
          <p:spPr>
            <a:xfrm>
              <a:off x="4399280" y="5965848"/>
              <a:ext cx="365760" cy="203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7728E2B-E413-4D76-B7BB-315D530DD34B}"/>
              </a:ext>
            </a:extLst>
          </p:cNvPr>
          <p:cNvGrpSpPr/>
          <p:nvPr/>
        </p:nvGrpSpPr>
        <p:grpSpPr>
          <a:xfrm>
            <a:off x="9618630" y="4301040"/>
            <a:ext cx="358139" cy="317019"/>
            <a:chOff x="5951221" y="5632241"/>
            <a:chExt cx="461874" cy="463418"/>
          </a:xfrm>
        </p:grpSpPr>
        <p:sp>
          <p:nvSpPr>
            <p:cNvPr id="71" name="Block Arc 70">
              <a:extLst>
                <a:ext uri="{FF2B5EF4-FFF2-40B4-BE49-F238E27FC236}">
                  <a16:creationId xmlns:a16="http://schemas.microsoft.com/office/drawing/2014/main" id="{8C3C9FE7-AE08-4042-AA95-504906F5B857}"/>
                </a:ext>
              </a:extLst>
            </p:cNvPr>
            <p:cNvSpPr/>
            <p:nvPr/>
          </p:nvSpPr>
          <p:spPr>
            <a:xfrm rot="10288511">
              <a:off x="6060785" y="5914037"/>
              <a:ext cx="151710" cy="181622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CE3656AA-4CE7-459C-B64C-6FACA64A06F2}"/>
                </a:ext>
              </a:extLst>
            </p:cNvPr>
            <p:cNvSpPr/>
            <p:nvPr/>
          </p:nvSpPr>
          <p:spPr>
            <a:xfrm rot="14653508">
              <a:off x="5974080" y="5714999"/>
              <a:ext cx="325120" cy="370837"/>
            </a:xfrm>
            <a:prstGeom prst="trapezoid">
              <a:avLst>
                <a:gd name="adj" fmla="val 356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BECAB38-14EC-4D4A-B2D0-99837D5FC485}"/>
                </a:ext>
              </a:extLst>
            </p:cNvPr>
            <p:cNvSpPr/>
            <p:nvPr/>
          </p:nvSpPr>
          <p:spPr>
            <a:xfrm rot="20469247">
              <a:off x="6231974" y="5632241"/>
              <a:ext cx="181121" cy="35581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D6E14-6841-4356-A97C-094F6E62EF7C}"/>
              </a:ext>
            </a:extLst>
          </p:cNvPr>
          <p:cNvSpPr txBox="1"/>
          <p:nvPr/>
        </p:nvSpPr>
        <p:spPr>
          <a:xfrm>
            <a:off x="6442556" y="4009549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PT. Seri Basa Digital</a:t>
            </a:r>
          </a:p>
        </p:txBody>
      </p:sp>
    </p:spTree>
    <p:extLst>
      <p:ext uri="{BB962C8B-B14F-4D97-AF65-F5344CB8AC3E}">
        <p14:creationId xmlns:p14="http://schemas.microsoft.com/office/powerpoint/2010/main" val="358816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F4C-CB1E-4D50-AC04-69DF97F5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38" y="-68776"/>
            <a:ext cx="10515600" cy="1325563"/>
          </a:xfrm>
        </p:spPr>
        <p:txBody>
          <a:bodyPr/>
          <a:lstStyle/>
          <a:p>
            <a:r>
              <a:rPr lang="en-US" dirty="0"/>
              <a:t>Use case 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18DBB18-A94F-41A0-B338-E57B280B7069}"/>
              </a:ext>
            </a:extLst>
          </p:cNvPr>
          <p:cNvCxnSpPr>
            <a:cxnSpLocks/>
          </p:cNvCxnSpPr>
          <p:nvPr/>
        </p:nvCxnSpPr>
        <p:spPr>
          <a:xfrm flipV="1">
            <a:off x="3590103" y="1562607"/>
            <a:ext cx="1529105" cy="53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F301EF-8D4D-42CD-ACAC-81B401E41E18}"/>
              </a:ext>
            </a:extLst>
          </p:cNvPr>
          <p:cNvSpPr/>
          <p:nvPr/>
        </p:nvSpPr>
        <p:spPr>
          <a:xfrm>
            <a:off x="1812136" y="4429125"/>
            <a:ext cx="7665239" cy="1358250"/>
          </a:xfrm>
          <a:custGeom>
            <a:avLst/>
            <a:gdLst>
              <a:gd name="connsiteX0" fmla="*/ 7665239 w 7665239"/>
              <a:gd name="connsiteY0" fmla="*/ 323850 h 1358250"/>
              <a:gd name="connsiteX1" fmla="*/ 7198514 w 7665239"/>
              <a:gd name="connsiteY1" fmla="*/ 381000 h 1358250"/>
              <a:gd name="connsiteX2" fmla="*/ 6588914 w 7665239"/>
              <a:gd name="connsiteY2" fmla="*/ 561975 h 1358250"/>
              <a:gd name="connsiteX3" fmla="*/ 5884064 w 7665239"/>
              <a:gd name="connsiteY3" fmla="*/ 800100 h 1358250"/>
              <a:gd name="connsiteX4" fmla="*/ 4922039 w 7665239"/>
              <a:gd name="connsiteY4" fmla="*/ 1066800 h 1358250"/>
              <a:gd name="connsiteX5" fmla="*/ 3693314 w 7665239"/>
              <a:gd name="connsiteY5" fmla="*/ 1247775 h 1358250"/>
              <a:gd name="connsiteX6" fmla="*/ 1864514 w 7665239"/>
              <a:gd name="connsiteY6" fmla="*/ 1352550 h 1358250"/>
              <a:gd name="connsiteX7" fmla="*/ 178589 w 7665239"/>
              <a:gd name="connsiteY7" fmla="*/ 1076325 h 1358250"/>
              <a:gd name="connsiteX8" fmla="*/ 130964 w 7665239"/>
              <a:gd name="connsiteY8" fmla="*/ 0 h 13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5239" h="1358250">
                <a:moveTo>
                  <a:pt x="7665239" y="323850"/>
                </a:moveTo>
                <a:cubicBezTo>
                  <a:pt x="7521570" y="332581"/>
                  <a:pt x="7377901" y="341313"/>
                  <a:pt x="7198514" y="381000"/>
                </a:cubicBezTo>
                <a:cubicBezTo>
                  <a:pt x="7019127" y="420687"/>
                  <a:pt x="6807989" y="492125"/>
                  <a:pt x="6588914" y="561975"/>
                </a:cubicBezTo>
                <a:cubicBezTo>
                  <a:pt x="6369839" y="631825"/>
                  <a:pt x="6161876" y="715963"/>
                  <a:pt x="5884064" y="800100"/>
                </a:cubicBezTo>
                <a:cubicBezTo>
                  <a:pt x="5606252" y="884237"/>
                  <a:pt x="5287164" y="992188"/>
                  <a:pt x="4922039" y="1066800"/>
                </a:cubicBezTo>
                <a:cubicBezTo>
                  <a:pt x="4556914" y="1141412"/>
                  <a:pt x="4202901" y="1200150"/>
                  <a:pt x="3693314" y="1247775"/>
                </a:cubicBezTo>
                <a:cubicBezTo>
                  <a:pt x="3183727" y="1295400"/>
                  <a:pt x="2450301" y="1381125"/>
                  <a:pt x="1864514" y="1352550"/>
                </a:cubicBezTo>
                <a:cubicBezTo>
                  <a:pt x="1278727" y="1323975"/>
                  <a:pt x="467514" y="1301750"/>
                  <a:pt x="178589" y="1076325"/>
                </a:cubicBezTo>
                <a:cubicBezTo>
                  <a:pt x="-110336" y="850900"/>
                  <a:pt x="10314" y="425450"/>
                  <a:pt x="130964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69FA3EB-13FB-441C-B36B-9F22F80FBC52}"/>
              </a:ext>
            </a:extLst>
          </p:cNvPr>
          <p:cNvSpPr/>
          <p:nvPr/>
        </p:nvSpPr>
        <p:spPr>
          <a:xfrm>
            <a:off x="5095008" y="2720657"/>
            <a:ext cx="385191" cy="223606"/>
          </a:xfrm>
          <a:custGeom>
            <a:avLst/>
            <a:gdLst>
              <a:gd name="connsiteX0" fmla="*/ 0 w 704850"/>
              <a:gd name="connsiteY0" fmla="*/ 57150 h 285750"/>
              <a:gd name="connsiteX1" fmla="*/ 152400 w 704850"/>
              <a:gd name="connsiteY1" fmla="*/ 285750 h 285750"/>
              <a:gd name="connsiteX2" fmla="*/ 704850 w 704850"/>
              <a:gd name="connsiteY2" fmla="*/ 0 h 285750"/>
              <a:gd name="connsiteX3" fmla="*/ 219075 w 704850"/>
              <a:gd name="connsiteY3" fmla="*/ 152400 h 285750"/>
              <a:gd name="connsiteX4" fmla="*/ 104775 w 704850"/>
              <a:gd name="connsiteY4" fmla="*/ 9525 h 285750"/>
              <a:gd name="connsiteX5" fmla="*/ 0 w 704850"/>
              <a:gd name="connsiteY5" fmla="*/ 571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" h="285750">
                <a:moveTo>
                  <a:pt x="0" y="57150"/>
                </a:moveTo>
                <a:lnTo>
                  <a:pt x="152400" y="285750"/>
                </a:lnTo>
                <a:lnTo>
                  <a:pt x="704850" y="0"/>
                </a:lnTo>
                <a:lnTo>
                  <a:pt x="219075" y="152400"/>
                </a:lnTo>
                <a:lnTo>
                  <a:pt x="104775" y="9525"/>
                </a:lnTo>
                <a:lnTo>
                  <a:pt x="0" y="5715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CEB6B7-377D-4AA6-B4CC-A60DFE654C2F}"/>
              </a:ext>
            </a:extLst>
          </p:cNvPr>
          <p:cNvSpPr/>
          <p:nvPr/>
        </p:nvSpPr>
        <p:spPr>
          <a:xfrm>
            <a:off x="3652052" y="3548768"/>
            <a:ext cx="1876615" cy="408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6C9470-D519-4E29-8AA0-8E066530EC71}"/>
              </a:ext>
            </a:extLst>
          </p:cNvPr>
          <p:cNvSpPr/>
          <p:nvPr/>
        </p:nvSpPr>
        <p:spPr>
          <a:xfrm>
            <a:off x="3652052" y="4031182"/>
            <a:ext cx="1864007" cy="408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dirty="0" err="1">
                <a:solidFill>
                  <a:schemeClr val="tx1"/>
                </a:solidFill>
              </a:rPr>
              <a:t>Iklan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3A9B95-81CE-46D4-BE5A-9FAD02D3E1C0}"/>
              </a:ext>
            </a:extLst>
          </p:cNvPr>
          <p:cNvSpPr/>
          <p:nvPr/>
        </p:nvSpPr>
        <p:spPr>
          <a:xfrm>
            <a:off x="3639444" y="3096475"/>
            <a:ext cx="1876615" cy="38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    Profil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D29C5C-B295-450E-95E8-4A49E34A9A76}"/>
              </a:ext>
            </a:extLst>
          </p:cNvPr>
          <p:cNvCxnSpPr>
            <a:cxnSpLocks/>
          </p:cNvCxnSpPr>
          <p:nvPr/>
        </p:nvCxnSpPr>
        <p:spPr>
          <a:xfrm flipV="1">
            <a:off x="1932771" y="4203459"/>
            <a:ext cx="91939" cy="27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9196110-4878-4DDE-8EBA-3E8A23D929D3}"/>
              </a:ext>
            </a:extLst>
          </p:cNvPr>
          <p:cNvSpPr txBox="1"/>
          <p:nvPr/>
        </p:nvSpPr>
        <p:spPr>
          <a:xfrm>
            <a:off x="3774421" y="2666477"/>
            <a:ext cx="1626819" cy="38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Akun Nakes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34788B-0866-4196-AB92-46B9F117F1AF}"/>
              </a:ext>
            </a:extLst>
          </p:cNvPr>
          <p:cNvGrpSpPr/>
          <p:nvPr/>
        </p:nvGrpSpPr>
        <p:grpSpPr>
          <a:xfrm>
            <a:off x="533185" y="1232400"/>
            <a:ext cx="2946400" cy="1593045"/>
            <a:chOff x="1357458" y="897056"/>
            <a:chExt cx="2946400" cy="1593045"/>
          </a:xfrm>
        </p:grpSpPr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9A93027D-4C4A-4EAC-A3ED-25ABBC5AF46D}"/>
                </a:ext>
              </a:extLst>
            </p:cNvPr>
            <p:cNvSpPr/>
            <p:nvPr/>
          </p:nvSpPr>
          <p:spPr>
            <a:xfrm>
              <a:off x="1357458" y="897056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4F6D549-1E8C-4BE9-BB18-B6CA66D88F70}"/>
                </a:ext>
              </a:extLst>
            </p:cNvPr>
            <p:cNvSpPr/>
            <p:nvPr/>
          </p:nvSpPr>
          <p:spPr>
            <a:xfrm>
              <a:off x="1550928" y="1598294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D215CF7-8BE4-4EA2-BB5E-D43C595CB91A}"/>
                </a:ext>
              </a:extLst>
            </p:cNvPr>
            <p:cNvGrpSpPr/>
            <p:nvPr/>
          </p:nvGrpSpPr>
          <p:grpSpPr>
            <a:xfrm>
              <a:off x="1917607" y="1950470"/>
              <a:ext cx="419101" cy="526542"/>
              <a:chOff x="2611600" y="2003305"/>
              <a:chExt cx="419101" cy="526542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794842E-4416-494D-95D7-10AA80B36FE1}"/>
                  </a:ext>
                </a:extLst>
              </p:cNvPr>
              <p:cNvSpPr/>
              <p:nvPr/>
            </p:nvSpPr>
            <p:spPr>
              <a:xfrm>
                <a:off x="2795690" y="2251587"/>
                <a:ext cx="45719" cy="278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A97EBE9-B68D-41D3-876B-C3B99DEEA14E}"/>
                  </a:ext>
                </a:extLst>
              </p:cNvPr>
              <p:cNvSpPr/>
              <p:nvPr/>
            </p:nvSpPr>
            <p:spPr>
              <a:xfrm>
                <a:off x="2611600" y="2003305"/>
                <a:ext cx="419101" cy="265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CEF5C8-FA0F-4BFC-9754-FDFE6CDD5FE4}"/>
              </a:ext>
            </a:extLst>
          </p:cNvPr>
          <p:cNvGrpSpPr/>
          <p:nvPr/>
        </p:nvGrpSpPr>
        <p:grpSpPr>
          <a:xfrm rot="21540000">
            <a:off x="2692219" y="1939454"/>
            <a:ext cx="564055" cy="722592"/>
            <a:chOff x="2196521" y="1575445"/>
            <a:chExt cx="564055" cy="722592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C23BB7C-3CE8-4EAC-95F3-427E9A429764}"/>
                </a:ext>
              </a:extLst>
            </p:cNvPr>
            <p:cNvGrpSpPr/>
            <p:nvPr/>
          </p:nvGrpSpPr>
          <p:grpSpPr>
            <a:xfrm>
              <a:off x="2220576" y="1598217"/>
              <a:ext cx="540000" cy="540000"/>
              <a:chOff x="2220576" y="1598217"/>
              <a:chExt cx="540000" cy="540000"/>
            </a:xfrm>
            <a:grpFill/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C34B3D5-0CAB-4A95-821A-69DE0A2CB09A}"/>
                  </a:ext>
                </a:extLst>
              </p:cNvPr>
              <p:cNvSpPr/>
              <p:nvPr/>
            </p:nvSpPr>
            <p:spPr>
              <a:xfrm>
                <a:off x="2220576" y="1598217"/>
                <a:ext cx="540000" cy="540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98169DE-C6F6-4EA4-BAAB-F25962AAB434}"/>
                  </a:ext>
                </a:extLst>
              </p:cNvPr>
              <p:cNvSpPr/>
              <p:nvPr/>
            </p:nvSpPr>
            <p:spPr>
              <a:xfrm>
                <a:off x="2291269" y="1664823"/>
                <a:ext cx="396000" cy="396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F3520D0-16B6-4799-8863-66722F5A9849}"/>
                  </a:ext>
                </a:extLst>
              </p:cNvPr>
              <p:cNvSpPr/>
              <p:nvPr/>
            </p:nvSpPr>
            <p:spPr>
              <a:xfrm>
                <a:off x="2320923" y="1736759"/>
                <a:ext cx="288000" cy="2880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59321CE-4AD1-4CA5-9FC0-892E47DE1C98}"/>
                </a:ext>
              </a:extLst>
            </p:cNvPr>
            <p:cNvSpPr/>
            <p:nvPr/>
          </p:nvSpPr>
          <p:spPr>
            <a:xfrm rot="3735840">
              <a:off x="1999894" y="1772072"/>
              <a:ext cx="722592" cy="329337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4C9640D-C6E0-4674-8F46-6A48AFF2D6B3}"/>
              </a:ext>
            </a:extLst>
          </p:cNvPr>
          <p:cNvGrpSpPr/>
          <p:nvPr/>
        </p:nvGrpSpPr>
        <p:grpSpPr>
          <a:xfrm>
            <a:off x="1423938" y="2256114"/>
            <a:ext cx="1535514" cy="1597919"/>
            <a:chOff x="1376595" y="2487783"/>
            <a:chExt cx="1535514" cy="159791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251F01-6A91-4BEB-AA87-98210D66A39F}"/>
                </a:ext>
              </a:extLst>
            </p:cNvPr>
            <p:cNvGrpSpPr/>
            <p:nvPr/>
          </p:nvGrpSpPr>
          <p:grpSpPr>
            <a:xfrm>
              <a:off x="1376595" y="2487783"/>
              <a:ext cx="1535514" cy="1597919"/>
              <a:chOff x="1021557" y="1781773"/>
              <a:chExt cx="1535514" cy="1597919"/>
            </a:xfrm>
          </p:grpSpPr>
          <p:sp>
            <p:nvSpPr>
              <p:cNvPr id="207" name="Isosceles Triangle 206">
                <a:extLst>
                  <a:ext uri="{FF2B5EF4-FFF2-40B4-BE49-F238E27FC236}">
                    <a16:creationId xmlns:a16="http://schemas.microsoft.com/office/drawing/2014/main" id="{5F0A8B73-DCEB-4DAB-878A-74479D435A09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A11A103E-8A3E-4BFF-B6EA-30D993E5179B}"/>
                  </a:ext>
                </a:extLst>
              </p:cNvPr>
              <p:cNvGrpSpPr/>
              <p:nvPr/>
            </p:nvGrpSpPr>
            <p:grpSpPr>
              <a:xfrm>
                <a:off x="1021557" y="1781773"/>
                <a:ext cx="1535514" cy="1597919"/>
                <a:chOff x="1021557" y="1781773"/>
                <a:chExt cx="1535514" cy="159791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D886632D-9709-4C0A-A88B-1D9FF995890B}"/>
                    </a:ext>
                  </a:extLst>
                </p:cNvPr>
                <p:cNvGrpSpPr/>
                <p:nvPr/>
              </p:nvGrpSpPr>
              <p:grpSpPr>
                <a:xfrm>
                  <a:off x="2137970" y="1781773"/>
                  <a:ext cx="419101" cy="737582"/>
                  <a:chOff x="2137970" y="1781773"/>
                  <a:chExt cx="419101" cy="737582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CD47F375-D565-48A2-8EAD-B92387FCD8E4}"/>
                      </a:ext>
                    </a:extLst>
                  </p:cNvPr>
                  <p:cNvSpPr/>
                  <p:nvPr/>
                </p:nvSpPr>
                <p:spPr>
                  <a:xfrm>
                    <a:off x="2137970" y="1781773"/>
                    <a:ext cx="419101" cy="737582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78D12091-9A27-4E24-8267-00395715718C}"/>
                      </a:ext>
                    </a:extLst>
                  </p:cNvPr>
                  <p:cNvSpPr/>
                  <p:nvPr/>
                </p:nvSpPr>
                <p:spPr>
                  <a:xfrm>
                    <a:off x="2178530" y="1837526"/>
                    <a:ext cx="324000" cy="56912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1AA4FBB-D817-424D-A058-B8C10E608EFF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211" name="Rectangle: Rounded Corners 210">
                    <a:extLst>
                      <a:ext uri="{FF2B5EF4-FFF2-40B4-BE49-F238E27FC236}">
                        <a16:creationId xmlns:a16="http://schemas.microsoft.com/office/drawing/2014/main" id="{3F78ECAF-EC8D-4683-9B05-BC248C236404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Rectangle: Rounded Corners 211">
                    <a:extLst>
                      <a:ext uri="{FF2B5EF4-FFF2-40B4-BE49-F238E27FC236}">
                        <a16:creationId xmlns:a16="http://schemas.microsoft.com/office/drawing/2014/main" id="{9E58503C-0CC2-48EE-842A-FF584F352616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5BAC6C28-2F3D-47D2-9E10-63E658D34716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1D5ED235-82AC-4B62-9114-133AFC62AC9C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F8FE9C3D-1503-42FD-861A-48A708B7CC49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58AEAAA-7CDC-45DD-A8DF-FB15B135E349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203" name="Block Arc 202">
                <a:extLst>
                  <a:ext uri="{FF2B5EF4-FFF2-40B4-BE49-F238E27FC236}">
                    <a16:creationId xmlns:a16="http://schemas.microsoft.com/office/drawing/2014/main" id="{23EC1080-5EEF-4537-948C-CB626AD97B8C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E388921-2AC4-4048-B573-4A2F60DF3BC4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7EC993-525E-4C43-B932-1E076F9DBE23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47A6FE-86FD-467F-A097-47A246C468C1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0DD55A7-159B-44B8-89DD-4983D72B8BF0}"/>
              </a:ext>
            </a:extLst>
          </p:cNvPr>
          <p:cNvGrpSpPr/>
          <p:nvPr/>
        </p:nvGrpSpPr>
        <p:grpSpPr>
          <a:xfrm>
            <a:off x="9032575" y="2675178"/>
            <a:ext cx="2118111" cy="1902664"/>
            <a:chOff x="7967170" y="1459700"/>
            <a:chExt cx="2118111" cy="1902664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41A5C76-94F2-4264-8F22-189ABDEF11E1}"/>
                </a:ext>
              </a:extLst>
            </p:cNvPr>
            <p:cNvGrpSpPr/>
            <p:nvPr/>
          </p:nvGrpSpPr>
          <p:grpSpPr>
            <a:xfrm rot="13421294">
              <a:off x="7967170" y="1459700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8CCB5C5F-8944-457C-BC6D-EFECDB22C60E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7E9AE52-CF0A-45EA-B2DD-32F7BC6F0BB0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F89F7AC8-1666-4A85-BE2D-703C647F9F3B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DC84D1EB-5550-49F3-8C41-330E90C842D6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F6F10FA-704A-4304-9B89-FA2C94045A89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BAEB167-1D0D-4322-805E-319EFE580119}"/>
                </a:ext>
              </a:extLst>
            </p:cNvPr>
            <p:cNvGrpSpPr/>
            <p:nvPr/>
          </p:nvGrpSpPr>
          <p:grpSpPr>
            <a:xfrm>
              <a:off x="8284312" y="1820997"/>
              <a:ext cx="1800969" cy="1541367"/>
              <a:chOff x="8633633" y="1860545"/>
              <a:chExt cx="1800969" cy="1541367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4C07A9C-B67B-41DA-B6D5-93D2DFD19AAC}"/>
                  </a:ext>
                </a:extLst>
              </p:cNvPr>
              <p:cNvGrpSpPr/>
              <p:nvPr/>
            </p:nvGrpSpPr>
            <p:grpSpPr>
              <a:xfrm>
                <a:off x="8929883" y="1860545"/>
                <a:ext cx="1204910" cy="1541367"/>
                <a:chOff x="1021557" y="1838325"/>
                <a:chExt cx="1204910" cy="154136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3B24F118-AED1-44A9-BB3D-52EF2512D65B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7BB6E858-C84E-4E99-B8DA-68DEDE886820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169D3CD-126E-4C5A-9F96-80567865E0FB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4BE2D6A0-5310-4831-BEFE-31F45E2842C4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CC341D87-E6D0-4D08-AC4D-F5E4C8285A91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4911975B-0F99-49B4-9B75-5937E61ED3EB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01326BC-6EC9-45EC-BBFD-EAFFBFEC4B8A}"/>
                  </a:ext>
                </a:extLst>
              </p:cNvPr>
              <p:cNvGrpSpPr/>
              <p:nvPr/>
            </p:nvGrpSpPr>
            <p:grpSpPr>
              <a:xfrm>
                <a:off x="9884534" y="2602090"/>
                <a:ext cx="550068" cy="770683"/>
                <a:chOff x="1021557" y="1838325"/>
                <a:chExt cx="1204910" cy="1541367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6230C517-D67D-4D76-8722-D9A3AC1F771D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0D7D77EC-4E93-4081-A9A8-9E467D72A1B8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7C6EE97F-1ADA-48F6-B46D-D3E69924BE89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694D988B-AA4D-43FB-B8FD-ECDD496A4203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4878949-37D9-405B-9474-8DAB3A8DE4F6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3ED33DEC-5C5C-42D6-AD86-1C561848BA99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9539E79-AD44-4833-BCB7-47D34B5773F1}"/>
                  </a:ext>
                </a:extLst>
              </p:cNvPr>
              <p:cNvGrpSpPr/>
              <p:nvPr/>
            </p:nvGrpSpPr>
            <p:grpSpPr>
              <a:xfrm>
                <a:off x="8633633" y="1867532"/>
                <a:ext cx="419101" cy="737582"/>
                <a:chOff x="2137970" y="1781773"/>
                <a:chExt cx="419101" cy="737582"/>
              </a:xfrm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E5BC0970-B69F-4436-9B91-B72311FFA9DD}"/>
                    </a:ext>
                  </a:extLst>
                </p:cNvPr>
                <p:cNvSpPr/>
                <p:nvPr/>
              </p:nvSpPr>
              <p:spPr>
                <a:xfrm>
                  <a:off x="2137970" y="1781773"/>
                  <a:ext cx="419101" cy="73758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8B5AB10F-E7FE-44D8-BF08-9A13B7EB0C6D}"/>
                    </a:ext>
                  </a:extLst>
                </p:cNvPr>
                <p:cNvSpPr/>
                <p:nvPr/>
              </p:nvSpPr>
              <p:spPr>
                <a:xfrm>
                  <a:off x="2178530" y="1837526"/>
                  <a:ext cx="324000" cy="56912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7CF89689-7067-4696-A45F-024A9D55893F}"/>
                  </a:ext>
                </a:extLst>
              </p:cNvPr>
              <p:cNvGrpSpPr/>
              <p:nvPr/>
            </p:nvGrpSpPr>
            <p:grpSpPr>
              <a:xfrm>
                <a:off x="9448898" y="2289663"/>
                <a:ext cx="658974" cy="449717"/>
                <a:chOff x="9448898" y="2289663"/>
                <a:chExt cx="658974" cy="449717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F769F781-4C76-45EB-BCBE-CA177B6734F7}"/>
                    </a:ext>
                  </a:extLst>
                </p:cNvPr>
                <p:cNvSpPr/>
                <p:nvPr/>
              </p:nvSpPr>
              <p:spPr>
                <a:xfrm rot="2875263">
                  <a:off x="9589013" y="2220521"/>
                  <a:ext cx="378744" cy="65897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79B6058-416C-45F8-9C29-F9004DA570CF}"/>
                    </a:ext>
                  </a:extLst>
                </p:cNvPr>
                <p:cNvSpPr/>
                <p:nvPr/>
              </p:nvSpPr>
              <p:spPr>
                <a:xfrm>
                  <a:off x="9800874" y="2289663"/>
                  <a:ext cx="215684" cy="21173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A007AD1-D5EC-418B-9964-F9B4FBAE5764}"/>
              </a:ext>
            </a:extLst>
          </p:cNvPr>
          <p:cNvGrpSpPr/>
          <p:nvPr/>
        </p:nvGrpSpPr>
        <p:grpSpPr>
          <a:xfrm>
            <a:off x="3991483" y="3156771"/>
            <a:ext cx="197919" cy="270814"/>
            <a:chOff x="9916160" y="4795520"/>
            <a:chExt cx="304800" cy="422031"/>
          </a:xfrm>
        </p:grpSpPr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5435CE4C-58F2-4CF6-9651-F53B87691C0A}"/>
                </a:ext>
              </a:extLst>
            </p:cNvPr>
            <p:cNvSpPr/>
            <p:nvPr/>
          </p:nvSpPr>
          <p:spPr>
            <a:xfrm>
              <a:off x="9916160" y="4859940"/>
              <a:ext cx="304800" cy="3576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3136AAC-B811-4BE6-ACD5-8D08EB464E2B}"/>
                </a:ext>
              </a:extLst>
            </p:cNvPr>
            <p:cNvSpPr/>
            <p:nvPr/>
          </p:nvSpPr>
          <p:spPr>
            <a:xfrm>
              <a:off x="9926320" y="4795520"/>
              <a:ext cx="264160" cy="2467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EE4D04-E580-4B3A-96C0-778C236F2F95}"/>
              </a:ext>
            </a:extLst>
          </p:cNvPr>
          <p:cNvGrpSpPr/>
          <p:nvPr/>
        </p:nvGrpSpPr>
        <p:grpSpPr>
          <a:xfrm>
            <a:off x="3953798" y="3618895"/>
            <a:ext cx="264310" cy="250291"/>
            <a:chOff x="4343454" y="5762636"/>
            <a:chExt cx="472386" cy="406423"/>
          </a:xfrm>
        </p:grpSpPr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E9FA40C4-8A9B-4675-8301-440FA5C15731}"/>
                </a:ext>
              </a:extLst>
            </p:cNvPr>
            <p:cNvSpPr/>
            <p:nvPr/>
          </p:nvSpPr>
          <p:spPr>
            <a:xfrm>
              <a:off x="4343454" y="5762636"/>
              <a:ext cx="472386" cy="2032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89CDD4D-3C1B-47D4-BB08-A0335800AABF}"/>
                </a:ext>
              </a:extLst>
            </p:cNvPr>
            <p:cNvSpPr/>
            <p:nvPr/>
          </p:nvSpPr>
          <p:spPr>
            <a:xfrm>
              <a:off x="4399280" y="5965848"/>
              <a:ext cx="365760" cy="203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D07D530-38E4-4B8D-B9E3-B8AE763FF628}"/>
              </a:ext>
            </a:extLst>
          </p:cNvPr>
          <p:cNvGrpSpPr/>
          <p:nvPr/>
        </p:nvGrpSpPr>
        <p:grpSpPr>
          <a:xfrm>
            <a:off x="3971511" y="4117823"/>
            <a:ext cx="237862" cy="250949"/>
            <a:chOff x="5951221" y="5632241"/>
            <a:chExt cx="461874" cy="463418"/>
          </a:xfrm>
        </p:grpSpPr>
        <p:sp>
          <p:nvSpPr>
            <p:cNvPr id="187" name="Block Arc 186">
              <a:extLst>
                <a:ext uri="{FF2B5EF4-FFF2-40B4-BE49-F238E27FC236}">
                  <a16:creationId xmlns:a16="http://schemas.microsoft.com/office/drawing/2014/main" id="{7BABDAFD-4911-4EF2-86C6-74DEECD27C75}"/>
                </a:ext>
              </a:extLst>
            </p:cNvPr>
            <p:cNvSpPr/>
            <p:nvPr/>
          </p:nvSpPr>
          <p:spPr>
            <a:xfrm rot="10288511">
              <a:off x="6060785" y="5914037"/>
              <a:ext cx="151710" cy="181622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53F978C0-CCE1-403B-8785-0BAD675E1EB2}"/>
                </a:ext>
              </a:extLst>
            </p:cNvPr>
            <p:cNvSpPr/>
            <p:nvPr/>
          </p:nvSpPr>
          <p:spPr>
            <a:xfrm rot="14653508">
              <a:off x="5974080" y="5714999"/>
              <a:ext cx="325120" cy="370837"/>
            </a:xfrm>
            <a:prstGeom prst="trapezoid">
              <a:avLst>
                <a:gd name="adj" fmla="val 356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A046898-ADAD-4A75-871C-19B58658B0F6}"/>
                </a:ext>
              </a:extLst>
            </p:cNvPr>
            <p:cNvSpPr/>
            <p:nvPr/>
          </p:nvSpPr>
          <p:spPr>
            <a:xfrm rot="20469247">
              <a:off x="6231974" y="5632241"/>
              <a:ext cx="181121" cy="35581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5F6B559-B991-47EC-9E4E-4DCF140B93B9}"/>
              </a:ext>
            </a:extLst>
          </p:cNvPr>
          <p:cNvCxnSpPr>
            <a:cxnSpLocks/>
          </p:cNvCxnSpPr>
          <p:nvPr/>
        </p:nvCxnSpPr>
        <p:spPr>
          <a:xfrm rot="1260000" flipV="1">
            <a:off x="6393282" y="3432938"/>
            <a:ext cx="1033632" cy="5473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60D3E5-236B-4CBF-A8ED-BB2C7BAC05B7}"/>
              </a:ext>
            </a:extLst>
          </p:cNvPr>
          <p:cNvCxnSpPr/>
          <p:nvPr/>
        </p:nvCxnSpPr>
        <p:spPr>
          <a:xfrm flipH="1">
            <a:off x="4846320" y="1933638"/>
            <a:ext cx="975360" cy="61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5A47EC9-59C7-459A-A9DE-06C746ADCC2B}"/>
              </a:ext>
            </a:extLst>
          </p:cNvPr>
          <p:cNvSpPr txBox="1"/>
          <p:nvPr/>
        </p:nvSpPr>
        <p:spPr>
          <a:xfrm>
            <a:off x="5119208" y="1217145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PT. Seri Basa Digital</a:t>
            </a:r>
          </a:p>
        </p:txBody>
      </p:sp>
    </p:spTree>
    <p:extLst>
      <p:ext uri="{BB962C8B-B14F-4D97-AF65-F5344CB8AC3E}">
        <p14:creationId xmlns:p14="http://schemas.microsoft.com/office/powerpoint/2010/main" val="124067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EA4B-FBA9-4430-9263-9168CAB6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C5A21-920C-4BC0-9197-F01C35B7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E48E8C0-E06C-4CC0-965C-F205BBBEA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243103"/>
            <a:ext cx="8982076" cy="60560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501369-5FDF-440F-A104-A3EE7D5DD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7925" y="558800"/>
            <a:ext cx="1931198" cy="5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1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A89-6592-4430-8C87-5D0200F7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Profil Bidan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EAC02-6FFF-4FE6-A5C3-1C61FDB62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80" y="2390190"/>
            <a:ext cx="2276312" cy="20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53434-C5B0-4B4C-A67C-58F5890B9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72" y="4770051"/>
            <a:ext cx="2527892" cy="1605280"/>
          </a:xfrm>
          <a:prstGeom prst="rect">
            <a:avLst/>
          </a:prstGeom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F5972F0-96F9-42A5-942D-97B25F5536CE}"/>
              </a:ext>
            </a:extLst>
          </p:cNvPr>
          <p:cNvSpPr/>
          <p:nvPr/>
        </p:nvSpPr>
        <p:spPr>
          <a:xfrm>
            <a:off x="1005014" y="2067838"/>
            <a:ext cx="2727960" cy="465772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Nama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Spesialis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Alamat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Pendidikan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Unit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Puskesmas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r>
              <a:rPr lang="en-US" dirty="0">
                <a:solidFill>
                  <a:schemeClr val="tx1"/>
                </a:solidFill>
              </a:rPr>
              <a:t>   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Desa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-Klinik </a:t>
            </a:r>
            <a:r>
              <a:rPr lang="en-US" dirty="0" err="1">
                <a:solidFill>
                  <a:schemeClr val="tx1"/>
                </a:solidFill>
              </a:rPr>
              <a:t>Pribadi</a:t>
            </a:r>
            <a:r>
              <a:rPr lang="en-US" dirty="0">
                <a:solidFill>
                  <a:schemeClr val="tx1"/>
                </a:solidFill>
              </a:rPr>
              <a:t> (di Rumah)</a:t>
            </a:r>
          </a:p>
          <a:p>
            <a:r>
              <a:rPr lang="en-US" dirty="0">
                <a:solidFill>
                  <a:schemeClr val="tx1"/>
                </a:solidFill>
              </a:rPr>
              <a:t>   *</a:t>
            </a:r>
            <a:r>
              <a:rPr lang="en-US" dirty="0" err="1">
                <a:solidFill>
                  <a:schemeClr val="tx1"/>
                </a:solidFill>
              </a:rPr>
              <a:t>Sertifikat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Ijin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31F911BA-C9F3-41DB-AC7C-F0E7AAED4EE5}"/>
              </a:ext>
            </a:extLst>
          </p:cNvPr>
          <p:cNvSpPr/>
          <p:nvPr/>
        </p:nvSpPr>
        <p:spPr>
          <a:xfrm>
            <a:off x="7129780" y="1908551"/>
            <a:ext cx="3997960" cy="3911283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A3D0AB-BBF9-4034-B4C2-23522308AD5B}"/>
              </a:ext>
            </a:extLst>
          </p:cNvPr>
          <p:cNvGrpSpPr/>
          <p:nvPr/>
        </p:nvGrpSpPr>
        <p:grpSpPr>
          <a:xfrm>
            <a:off x="7860950" y="2690446"/>
            <a:ext cx="358139" cy="317019"/>
            <a:chOff x="5951221" y="5632241"/>
            <a:chExt cx="461874" cy="463418"/>
          </a:xfrm>
        </p:grpSpPr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E96D8354-2920-45EE-ACD0-9F6DB0B98310}"/>
                </a:ext>
              </a:extLst>
            </p:cNvPr>
            <p:cNvSpPr/>
            <p:nvPr/>
          </p:nvSpPr>
          <p:spPr>
            <a:xfrm rot="10288511">
              <a:off x="6060785" y="5914037"/>
              <a:ext cx="151710" cy="181622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2712DF4-FF90-4367-A8AE-ADD5C339A810}"/>
                </a:ext>
              </a:extLst>
            </p:cNvPr>
            <p:cNvSpPr/>
            <p:nvPr/>
          </p:nvSpPr>
          <p:spPr>
            <a:xfrm rot="14653508">
              <a:off x="5974080" y="5714999"/>
              <a:ext cx="325120" cy="370837"/>
            </a:xfrm>
            <a:prstGeom prst="trapezoid">
              <a:avLst>
                <a:gd name="adj" fmla="val 356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6B1EFE-BE7F-4399-B44C-FD4354BC35BF}"/>
                </a:ext>
              </a:extLst>
            </p:cNvPr>
            <p:cNvSpPr/>
            <p:nvPr/>
          </p:nvSpPr>
          <p:spPr>
            <a:xfrm rot="20469247">
              <a:off x="6231974" y="5632241"/>
              <a:ext cx="181121" cy="35581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75E962-438C-4920-BE07-159A93D71174}"/>
                  </a:ext>
                </a:extLst>
              </p14:cNvPr>
              <p14:cNvContentPartPr/>
              <p14:nvPr/>
            </p14:nvContentPartPr>
            <p14:xfrm>
              <a:off x="4917160" y="3521160"/>
              <a:ext cx="360" cy="4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75E962-438C-4920-BE07-159A93D711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160" y="3512160"/>
                <a:ext cx="18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139249-D93E-473A-B2C6-2CE133F76DF1}"/>
                  </a:ext>
                </a:extLst>
              </p14:cNvPr>
              <p14:cNvContentPartPr/>
              <p14:nvPr/>
            </p14:nvContentPartPr>
            <p14:xfrm>
              <a:off x="6532840" y="353484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139249-D93E-473A-B2C6-2CE133F76D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840" y="352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CCCEF6-6D0B-4665-A04D-21A2DA8211A6}"/>
                  </a:ext>
                </a:extLst>
              </p14:cNvPr>
              <p14:cNvContentPartPr/>
              <p14:nvPr/>
            </p14:nvContentPartPr>
            <p14:xfrm>
              <a:off x="6532840" y="353484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CCCEF6-6D0B-4665-A04D-21A2DA8211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840" y="352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39A739-3E04-445F-9408-0685A9521A8C}"/>
                  </a:ext>
                </a:extLst>
              </p14:cNvPr>
              <p14:cNvContentPartPr/>
              <p14:nvPr/>
            </p14:nvContentPartPr>
            <p14:xfrm>
              <a:off x="6380200" y="333216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39A739-3E04-445F-9408-0685A9521A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71200" y="33235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80BCA8C-C8A9-44D6-8353-9582528FD26E}"/>
              </a:ext>
            </a:extLst>
          </p:cNvPr>
          <p:cNvSpPr/>
          <p:nvPr/>
        </p:nvSpPr>
        <p:spPr>
          <a:xfrm>
            <a:off x="8546818" y="3084952"/>
            <a:ext cx="1527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Iklan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9DFF-053B-41E7-9AA0-70AFB3236C17}"/>
              </a:ext>
            </a:extLst>
          </p:cNvPr>
          <p:cNvSpPr/>
          <p:nvPr/>
        </p:nvSpPr>
        <p:spPr>
          <a:xfrm>
            <a:off x="1005014" y="1458595"/>
            <a:ext cx="1876615" cy="38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    Profil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305A5-F930-4D3A-A7E3-66A5B83F0A8D}"/>
              </a:ext>
            </a:extLst>
          </p:cNvPr>
          <p:cNvGrpSpPr/>
          <p:nvPr/>
        </p:nvGrpSpPr>
        <p:grpSpPr>
          <a:xfrm>
            <a:off x="1357053" y="1518891"/>
            <a:ext cx="197919" cy="270814"/>
            <a:chOff x="9916160" y="4795520"/>
            <a:chExt cx="304800" cy="422031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42D5FB1-FC88-496C-A412-322001690678}"/>
                </a:ext>
              </a:extLst>
            </p:cNvPr>
            <p:cNvSpPr/>
            <p:nvPr/>
          </p:nvSpPr>
          <p:spPr>
            <a:xfrm>
              <a:off x="9916160" y="4859940"/>
              <a:ext cx="304800" cy="3576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ED1BA9-6626-4848-B233-B7858E7FC05F}"/>
                </a:ext>
              </a:extLst>
            </p:cNvPr>
            <p:cNvSpPr/>
            <p:nvPr/>
          </p:nvSpPr>
          <p:spPr>
            <a:xfrm>
              <a:off x="9926320" y="4795520"/>
              <a:ext cx="264160" cy="2467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82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A89-6592-4430-8C87-5D0200F7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 err="1"/>
              <a:t>Posyandu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B27F2-E534-4F53-A077-EE8C5075DB18}"/>
              </a:ext>
            </a:extLst>
          </p:cNvPr>
          <p:cNvGrpSpPr/>
          <p:nvPr/>
        </p:nvGrpSpPr>
        <p:grpSpPr>
          <a:xfrm>
            <a:off x="5435308" y="4149112"/>
            <a:ext cx="2946400" cy="1593045"/>
            <a:chOff x="1357458" y="897056"/>
            <a:chExt cx="2946400" cy="1593045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57596AAD-93E6-4B33-9D2D-66E5CB791BCA}"/>
                </a:ext>
              </a:extLst>
            </p:cNvPr>
            <p:cNvSpPr/>
            <p:nvPr/>
          </p:nvSpPr>
          <p:spPr>
            <a:xfrm>
              <a:off x="1357458" y="897056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A5A8E4-C3F7-41C3-B488-68F06CB0B536}"/>
                </a:ext>
              </a:extLst>
            </p:cNvPr>
            <p:cNvSpPr/>
            <p:nvPr/>
          </p:nvSpPr>
          <p:spPr>
            <a:xfrm>
              <a:off x="1550928" y="1598294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3B3851-14A8-4949-AC68-59E80A9379C8}"/>
                </a:ext>
              </a:extLst>
            </p:cNvPr>
            <p:cNvGrpSpPr/>
            <p:nvPr/>
          </p:nvGrpSpPr>
          <p:grpSpPr>
            <a:xfrm>
              <a:off x="1917607" y="1950470"/>
              <a:ext cx="419101" cy="526542"/>
              <a:chOff x="2611600" y="2003305"/>
              <a:chExt cx="419101" cy="5265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F30E43-B2E4-414A-89D4-BEF87EEC0249}"/>
                  </a:ext>
                </a:extLst>
              </p:cNvPr>
              <p:cNvSpPr/>
              <p:nvPr/>
            </p:nvSpPr>
            <p:spPr>
              <a:xfrm>
                <a:off x="2795690" y="2251587"/>
                <a:ext cx="45719" cy="278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3B3198-D74E-4B4D-B8CF-15C05A05E2B8}"/>
                  </a:ext>
                </a:extLst>
              </p:cNvPr>
              <p:cNvSpPr/>
              <p:nvPr/>
            </p:nvSpPr>
            <p:spPr>
              <a:xfrm>
                <a:off x="2611600" y="2003305"/>
                <a:ext cx="419101" cy="265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858B-B091-49A9-B63F-5B7CC08A789E}"/>
              </a:ext>
            </a:extLst>
          </p:cNvPr>
          <p:cNvGrpSpPr/>
          <p:nvPr/>
        </p:nvGrpSpPr>
        <p:grpSpPr>
          <a:xfrm>
            <a:off x="6950149" y="5260370"/>
            <a:ext cx="571673" cy="815558"/>
            <a:chOff x="1376595" y="2544335"/>
            <a:chExt cx="1204910" cy="154136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7E22E2-6083-4FD7-8196-6120AA268868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021557" y="1838325"/>
              <a:chExt cx="1204910" cy="1541367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A224A2AC-48D1-4F3B-8D69-CF8937C6C06D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B8AA5B7-8253-4F4C-929B-013598EC0AC1}"/>
                  </a:ext>
                </a:extLst>
              </p:cNvPr>
              <p:cNvGrpSpPr/>
              <p:nvPr/>
            </p:nvGrpSpPr>
            <p:grpSpPr>
              <a:xfrm>
                <a:off x="1021557" y="183832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AFE56E9-EB42-4A64-8C11-4AE6D353898D}"/>
                    </a:ext>
                  </a:extLst>
                </p:cNvPr>
                <p:cNvSpPr/>
                <p:nvPr/>
              </p:nvSpPr>
              <p:spPr>
                <a:xfrm>
                  <a:off x="1494646" y="2938459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EF864E53-E0DF-41CD-98A9-5ED5B22AFE15}"/>
                    </a:ext>
                  </a:extLst>
                </p:cNvPr>
                <p:cNvSpPr/>
                <p:nvPr/>
              </p:nvSpPr>
              <p:spPr>
                <a:xfrm>
                  <a:off x="1680967" y="2927322"/>
                  <a:ext cx="76431" cy="45237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346C75D-51F0-432B-8900-DDE88EA69FDE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D43F842-49A7-4FCC-9F01-8978FED2C7C6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7DE5CFE-4974-4191-9A66-E88FD97912F6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33C26E-3874-45D8-9A17-10FFF3F6D495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13" name="Block Arc 12">
                <a:extLst>
                  <a:ext uri="{FF2B5EF4-FFF2-40B4-BE49-F238E27FC236}">
                    <a16:creationId xmlns:a16="http://schemas.microsoft.com/office/drawing/2014/main" id="{4C93C307-D64C-4C30-A817-1FC70BA6A5C7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96CE27E-1428-46D9-AE40-C7C8E090427C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9D2C5BC-E76F-4CE2-A57C-1F912D67001E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2E3C91E-792D-4403-94F0-4B701D505E0E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622F6D-703C-455E-AFE0-46973DFF2163}"/>
              </a:ext>
            </a:extLst>
          </p:cNvPr>
          <p:cNvGrpSpPr/>
          <p:nvPr/>
        </p:nvGrpSpPr>
        <p:grpSpPr>
          <a:xfrm>
            <a:off x="2311616" y="1680410"/>
            <a:ext cx="1535514" cy="1597919"/>
            <a:chOff x="1376595" y="2487783"/>
            <a:chExt cx="1535514" cy="159791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CF61749-C9F8-4E6F-ACB0-A022A1F8DF46}"/>
                </a:ext>
              </a:extLst>
            </p:cNvPr>
            <p:cNvGrpSpPr/>
            <p:nvPr/>
          </p:nvGrpSpPr>
          <p:grpSpPr>
            <a:xfrm>
              <a:off x="1376595" y="2487783"/>
              <a:ext cx="1535514" cy="1597919"/>
              <a:chOff x="1021557" y="1781773"/>
              <a:chExt cx="1535514" cy="1597919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AA6EB192-7F69-4F1A-A276-FEC45132F029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4966D87-D90D-4BA7-A424-2CA85B153208}"/>
                  </a:ext>
                </a:extLst>
              </p:cNvPr>
              <p:cNvGrpSpPr/>
              <p:nvPr/>
            </p:nvGrpSpPr>
            <p:grpSpPr>
              <a:xfrm>
                <a:off x="1021557" y="1781773"/>
                <a:ext cx="1535514" cy="1597919"/>
                <a:chOff x="1021557" y="1781773"/>
                <a:chExt cx="1535514" cy="1597919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FE53B7E-216F-49C1-9A2B-05FCE8A52761}"/>
                    </a:ext>
                  </a:extLst>
                </p:cNvPr>
                <p:cNvGrpSpPr/>
                <p:nvPr/>
              </p:nvGrpSpPr>
              <p:grpSpPr>
                <a:xfrm>
                  <a:off x="2137970" y="1781773"/>
                  <a:ext cx="419101" cy="737582"/>
                  <a:chOff x="2137970" y="1781773"/>
                  <a:chExt cx="419101" cy="73758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E66EE967-B711-4FF3-8D5A-28FC4BDAC7D0}"/>
                      </a:ext>
                    </a:extLst>
                  </p:cNvPr>
                  <p:cNvSpPr/>
                  <p:nvPr/>
                </p:nvSpPr>
                <p:spPr>
                  <a:xfrm>
                    <a:off x="2137970" y="1781773"/>
                    <a:ext cx="419101" cy="737582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A0A44065-5E06-4138-8FEE-212525653C90}"/>
                      </a:ext>
                    </a:extLst>
                  </p:cNvPr>
                  <p:cNvSpPr/>
                  <p:nvPr/>
                </p:nvSpPr>
                <p:spPr>
                  <a:xfrm>
                    <a:off x="2178530" y="1837526"/>
                    <a:ext cx="324000" cy="56912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CD47DD0-7041-493F-AC5A-78B654A4FFA9}"/>
                    </a:ext>
                  </a:extLst>
                </p:cNvPr>
                <p:cNvGrpSpPr/>
                <p:nvPr/>
              </p:nvGrpSpPr>
              <p:grpSpPr>
                <a:xfrm>
                  <a:off x="1021557" y="1838325"/>
                  <a:ext cx="1204910" cy="1541367"/>
                  <a:chOff x="1021557" y="1838325"/>
                  <a:chExt cx="1204910" cy="1541367"/>
                </a:xfrm>
              </p:grpSpPr>
              <p:sp>
                <p:nvSpPr>
                  <p:cNvPr id="70" name="Rectangle: Rounded Corners 69">
                    <a:extLst>
                      <a:ext uri="{FF2B5EF4-FFF2-40B4-BE49-F238E27FC236}">
                        <a16:creationId xmlns:a16="http://schemas.microsoft.com/office/drawing/2014/main" id="{ED0B03C4-AA65-4ECA-91B3-BAB3B5A9EB71}"/>
                      </a:ext>
                    </a:extLst>
                  </p:cNvPr>
                  <p:cNvSpPr/>
                  <p:nvPr/>
                </p:nvSpPr>
                <p:spPr>
                  <a:xfrm>
                    <a:off x="1680967" y="2927322"/>
                    <a:ext cx="76431" cy="45237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: Rounded Corners 70">
                    <a:extLst>
                      <a:ext uri="{FF2B5EF4-FFF2-40B4-BE49-F238E27FC236}">
                        <a16:creationId xmlns:a16="http://schemas.microsoft.com/office/drawing/2014/main" id="{ADBE5D11-9CE1-4EBF-8232-0467EB48DA33}"/>
                      </a:ext>
                    </a:extLst>
                  </p:cNvPr>
                  <p:cNvSpPr/>
                  <p:nvPr/>
                </p:nvSpPr>
                <p:spPr>
                  <a:xfrm>
                    <a:off x="1494646" y="2938459"/>
                    <a:ext cx="81714" cy="441233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C62762DF-780D-4182-89A2-0F6926413176}"/>
                      </a:ext>
                    </a:extLst>
                  </p:cNvPr>
                  <p:cNvSpPr/>
                  <p:nvPr/>
                </p:nvSpPr>
                <p:spPr>
                  <a:xfrm rot="19811306" flipH="1">
                    <a:off x="1021557" y="2364572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D2A6D71-C8F0-4C91-94C5-8ADCB29DF743}"/>
                      </a:ext>
                    </a:extLst>
                  </p:cNvPr>
                  <p:cNvSpPr/>
                  <p:nvPr/>
                </p:nvSpPr>
                <p:spPr>
                  <a:xfrm rot="1788694">
                    <a:off x="1664492" y="2355048"/>
                    <a:ext cx="561975" cy="80962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76AD494-D4AE-4A05-9D54-D1E4B090B3F5}"/>
                      </a:ext>
                    </a:extLst>
                  </p:cNvPr>
                  <p:cNvSpPr/>
                  <p:nvPr/>
                </p:nvSpPr>
                <p:spPr>
                  <a:xfrm>
                    <a:off x="1400175" y="1838325"/>
                    <a:ext cx="419100" cy="409575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297B8FB-924A-4CDE-B59D-14160A672732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62" name="Block Arc 61">
                <a:extLst>
                  <a:ext uri="{FF2B5EF4-FFF2-40B4-BE49-F238E27FC236}">
                    <a16:creationId xmlns:a16="http://schemas.microsoft.com/office/drawing/2014/main" id="{DE340BBE-0400-443D-BCEC-BC7030CB6567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59ECAE0-25D2-476B-BFFB-1476D5F12C73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3B36481-08E3-4475-BD75-24C530D1AAC6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25A8324-7345-450D-A513-CBF04A09FE7B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B012943-4B0C-4DB2-B1A9-AE214DE34060}"/>
              </a:ext>
            </a:extLst>
          </p:cNvPr>
          <p:cNvSpPr/>
          <p:nvPr/>
        </p:nvSpPr>
        <p:spPr>
          <a:xfrm>
            <a:off x="3973768" y="1856042"/>
            <a:ext cx="1876615" cy="408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0F3D71F-D8CD-4BBB-996D-2A53703DCE03}"/>
              </a:ext>
            </a:extLst>
          </p:cNvPr>
          <p:cNvGrpSpPr/>
          <p:nvPr/>
        </p:nvGrpSpPr>
        <p:grpSpPr>
          <a:xfrm>
            <a:off x="4275514" y="1926169"/>
            <a:ext cx="264310" cy="250291"/>
            <a:chOff x="4343454" y="5762636"/>
            <a:chExt cx="472386" cy="406423"/>
          </a:xfrm>
        </p:grpSpPr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25B7BC0-35C5-4FD4-813E-D72D089FE324}"/>
                </a:ext>
              </a:extLst>
            </p:cNvPr>
            <p:cNvSpPr/>
            <p:nvPr/>
          </p:nvSpPr>
          <p:spPr>
            <a:xfrm>
              <a:off x="4343454" y="5762636"/>
              <a:ext cx="472386" cy="203211"/>
            </a:xfrm>
            <a:prstGeom prst="triangle">
              <a:avLst/>
            </a:prstGeom>
            <a:solidFill>
              <a:srgbClr val="3E63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E1A38AE-783A-41EA-87CA-31B19A06A7AF}"/>
                </a:ext>
              </a:extLst>
            </p:cNvPr>
            <p:cNvSpPr/>
            <p:nvPr/>
          </p:nvSpPr>
          <p:spPr>
            <a:xfrm>
              <a:off x="4399280" y="5965848"/>
              <a:ext cx="365760" cy="203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D28AB08-84BE-4625-9464-446DC786969F}"/>
              </a:ext>
            </a:extLst>
          </p:cNvPr>
          <p:cNvSpPr/>
          <p:nvPr/>
        </p:nvSpPr>
        <p:spPr>
          <a:xfrm>
            <a:off x="3973768" y="2441478"/>
            <a:ext cx="1876615" cy="116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-Tanggal &amp; Waktu</a:t>
            </a:r>
          </a:p>
          <a:p>
            <a:r>
              <a:rPr lang="en-US" dirty="0">
                <a:solidFill>
                  <a:schemeClr val="tx1"/>
                </a:solidFill>
              </a:rPr>
              <a:t>-Lokasi</a:t>
            </a:r>
          </a:p>
          <a:p>
            <a:r>
              <a:rPr lang="en-US" dirty="0">
                <a:solidFill>
                  <a:schemeClr val="tx1"/>
                </a:solidFill>
              </a:rPr>
              <a:t>-Jenis Vaksin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484ABD6-3348-44D5-B2BE-B8B4AD9DE6EB}"/>
              </a:ext>
            </a:extLst>
          </p:cNvPr>
          <p:cNvGrpSpPr/>
          <p:nvPr/>
        </p:nvGrpSpPr>
        <p:grpSpPr>
          <a:xfrm>
            <a:off x="7230130" y="1710651"/>
            <a:ext cx="1210887" cy="1144623"/>
            <a:chOff x="7967170" y="1459700"/>
            <a:chExt cx="2118111" cy="190266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731EBE6-C3A4-4CBE-9256-0EF899924D4E}"/>
                </a:ext>
              </a:extLst>
            </p:cNvPr>
            <p:cNvGrpSpPr/>
            <p:nvPr/>
          </p:nvGrpSpPr>
          <p:grpSpPr>
            <a:xfrm rot="13421294">
              <a:off x="7967170" y="1459700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4CEE71D-A96E-4976-A362-6BB8FDF90BB5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76FFD3AC-1CD8-4EF5-A2A9-433B4F683A72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4B0B8C96-D070-441D-A119-33986F50EB08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0B8C5FB-B8C9-422F-8432-53F557C5A026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6E1759B-7D5A-452E-9AC1-F54915B3325F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8F9DDF-3ADA-4C06-9856-9A3AE004AB3E}"/>
                </a:ext>
              </a:extLst>
            </p:cNvPr>
            <p:cNvGrpSpPr/>
            <p:nvPr/>
          </p:nvGrpSpPr>
          <p:grpSpPr>
            <a:xfrm>
              <a:off x="8284312" y="1820997"/>
              <a:ext cx="1800969" cy="1541367"/>
              <a:chOff x="8633633" y="1860545"/>
              <a:chExt cx="1800969" cy="154136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FB43301-7852-48B0-A04C-2C5751E6420C}"/>
                  </a:ext>
                </a:extLst>
              </p:cNvPr>
              <p:cNvGrpSpPr/>
              <p:nvPr/>
            </p:nvGrpSpPr>
            <p:grpSpPr>
              <a:xfrm>
                <a:off x="8929883" y="1860545"/>
                <a:ext cx="1204910" cy="1541367"/>
                <a:chOff x="1021557" y="1838325"/>
                <a:chExt cx="1204910" cy="154136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3453A050-1149-4059-8397-55C179F25CC5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74CF4608-E9C8-4F05-BF62-3250839AE55C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51231163-9A5F-4E87-A1D5-A90410A552DE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Isosceles Triangle 163">
                  <a:extLst>
                    <a:ext uri="{FF2B5EF4-FFF2-40B4-BE49-F238E27FC236}">
                      <a16:creationId xmlns:a16="http://schemas.microsoft.com/office/drawing/2014/main" id="{1F7ECF5A-1422-4B49-9E92-7E1C322634B1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64B2DB36-62B5-404E-A289-0945D57AC24A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7EB40651-72A4-4518-8A3A-4D53F3CD2624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9FBDE68-2C4D-4A56-A6DE-A732D633EBF0}"/>
                  </a:ext>
                </a:extLst>
              </p:cNvPr>
              <p:cNvGrpSpPr/>
              <p:nvPr/>
            </p:nvGrpSpPr>
            <p:grpSpPr>
              <a:xfrm>
                <a:off x="9884534" y="2602090"/>
                <a:ext cx="550068" cy="770683"/>
                <a:chOff x="1021557" y="1838325"/>
                <a:chExt cx="1204910" cy="1541367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9C8F8183-87A6-4914-8DBC-AB7E17D92874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1F7D64F7-6590-4F38-9BE7-E4F3472EC542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E79662E0-B722-475B-895C-6FFBBC7056E5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3CC8CBE9-5D2D-4D0B-925A-516290C2D3E9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AAB6DECD-D973-412D-8A21-AA542C2698DB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A4FE1603-566D-4733-911B-766F220CC069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1E68793-D78A-40E3-BA31-09DE6E974AEB}"/>
                  </a:ext>
                </a:extLst>
              </p:cNvPr>
              <p:cNvGrpSpPr/>
              <p:nvPr/>
            </p:nvGrpSpPr>
            <p:grpSpPr>
              <a:xfrm>
                <a:off x="8633633" y="1867532"/>
                <a:ext cx="419101" cy="737582"/>
                <a:chOff x="2137970" y="1781773"/>
                <a:chExt cx="419101" cy="737582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8EC39188-8FA6-4691-8596-FAADFBCB3F0D}"/>
                    </a:ext>
                  </a:extLst>
                </p:cNvPr>
                <p:cNvSpPr/>
                <p:nvPr/>
              </p:nvSpPr>
              <p:spPr>
                <a:xfrm>
                  <a:off x="2137970" y="1781773"/>
                  <a:ext cx="419101" cy="73758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053D44DD-8A0B-49B5-A64D-F5D78618CAB3}"/>
                    </a:ext>
                  </a:extLst>
                </p:cNvPr>
                <p:cNvSpPr/>
                <p:nvPr/>
              </p:nvSpPr>
              <p:spPr>
                <a:xfrm>
                  <a:off x="2178530" y="1837526"/>
                  <a:ext cx="324000" cy="56912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D52EC11-8585-44AC-A8C9-07D6AA3714C6}"/>
                  </a:ext>
                </a:extLst>
              </p:cNvPr>
              <p:cNvGrpSpPr/>
              <p:nvPr/>
            </p:nvGrpSpPr>
            <p:grpSpPr>
              <a:xfrm>
                <a:off x="9448898" y="2289663"/>
                <a:ext cx="658974" cy="449717"/>
                <a:chOff x="9448898" y="2289663"/>
                <a:chExt cx="658974" cy="449717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1380C9DC-0640-4CB9-B6A5-42634F23F1B2}"/>
                    </a:ext>
                  </a:extLst>
                </p:cNvPr>
                <p:cNvSpPr/>
                <p:nvPr/>
              </p:nvSpPr>
              <p:spPr>
                <a:xfrm rot="2875263">
                  <a:off x="9589013" y="2220521"/>
                  <a:ext cx="378744" cy="65897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B1818824-B040-43B4-AB4F-082035BD2676}"/>
                    </a:ext>
                  </a:extLst>
                </p:cNvPr>
                <p:cNvSpPr/>
                <p:nvPr/>
              </p:nvSpPr>
              <p:spPr>
                <a:xfrm>
                  <a:off x="9800874" y="2289663"/>
                  <a:ext cx="215684" cy="21173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FF1E9DB-5F9F-4749-8DD9-8E85AD119CE2}"/>
              </a:ext>
            </a:extLst>
          </p:cNvPr>
          <p:cNvGrpSpPr/>
          <p:nvPr/>
        </p:nvGrpSpPr>
        <p:grpSpPr>
          <a:xfrm>
            <a:off x="8060041" y="1492984"/>
            <a:ext cx="1113206" cy="1157865"/>
            <a:chOff x="7967170" y="1459700"/>
            <a:chExt cx="2118111" cy="190266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35A40AC-38F3-405E-8562-F6DF6517C4DE}"/>
                </a:ext>
              </a:extLst>
            </p:cNvPr>
            <p:cNvGrpSpPr/>
            <p:nvPr/>
          </p:nvGrpSpPr>
          <p:grpSpPr>
            <a:xfrm rot="13421294">
              <a:off x="7967170" y="1459700"/>
              <a:ext cx="564055" cy="722592"/>
              <a:chOff x="2196521" y="1575445"/>
              <a:chExt cx="564055" cy="722592"/>
            </a:xfrm>
            <a:solidFill>
              <a:schemeClr val="bg1"/>
            </a:solidFill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28844697-4D60-41A1-9B78-3334B6312768}"/>
                  </a:ext>
                </a:extLst>
              </p:cNvPr>
              <p:cNvGrpSpPr/>
              <p:nvPr/>
            </p:nvGrpSpPr>
            <p:grpSpPr>
              <a:xfrm>
                <a:off x="2220576" y="1598217"/>
                <a:ext cx="540000" cy="540000"/>
                <a:chOff x="2220576" y="1598217"/>
                <a:chExt cx="540000" cy="540000"/>
              </a:xfrm>
              <a:grpFill/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547D86CD-194D-49A6-9A71-EA0BEE68F037}"/>
                    </a:ext>
                  </a:extLst>
                </p:cNvPr>
                <p:cNvSpPr/>
                <p:nvPr/>
              </p:nvSpPr>
              <p:spPr>
                <a:xfrm>
                  <a:off x="2220576" y="1598217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9537E808-9CD9-4299-8700-AEC6E9C24F83}"/>
                    </a:ext>
                  </a:extLst>
                </p:cNvPr>
                <p:cNvSpPr/>
                <p:nvPr/>
              </p:nvSpPr>
              <p:spPr>
                <a:xfrm>
                  <a:off x="2291269" y="1664823"/>
                  <a:ext cx="396000" cy="396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F9355F57-4306-40B3-9732-33B409BA943A}"/>
                    </a:ext>
                  </a:extLst>
                </p:cNvPr>
                <p:cNvSpPr/>
                <p:nvPr/>
              </p:nvSpPr>
              <p:spPr>
                <a:xfrm>
                  <a:off x="2320923" y="1736759"/>
                  <a:ext cx="288000" cy="288000"/>
                </a:xfrm>
                <a:prstGeom prst="ellipse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2727DE1-3596-47AF-A38D-33FB530FD527}"/>
                  </a:ext>
                </a:extLst>
              </p:cNvPr>
              <p:cNvSpPr/>
              <p:nvPr/>
            </p:nvSpPr>
            <p:spPr>
              <a:xfrm rot="3735840">
                <a:off x="1999894" y="1772072"/>
                <a:ext cx="722592" cy="32933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31EA4B75-5641-4921-93DD-A7D2A1494419}"/>
                </a:ext>
              </a:extLst>
            </p:cNvPr>
            <p:cNvGrpSpPr/>
            <p:nvPr/>
          </p:nvGrpSpPr>
          <p:grpSpPr>
            <a:xfrm>
              <a:off x="8284312" y="1820997"/>
              <a:ext cx="1800969" cy="1541367"/>
              <a:chOff x="8633633" y="1860545"/>
              <a:chExt cx="1800969" cy="15413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73CFAF39-20EA-45C4-BBE7-AF3EF40FC650}"/>
                  </a:ext>
                </a:extLst>
              </p:cNvPr>
              <p:cNvGrpSpPr/>
              <p:nvPr/>
            </p:nvGrpSpPr>
            <p:grpSpPr>
              <a:xfrm>
                <a:off x="8929883" y="1860545"/>
                <a:ext cx="1204910" cy="1541367"/>
                <a:chOff x="1021557" y="1838325"/>
                <a:chExt cx="1204910" cy="154136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E8501419-8E01-4DE7-AFA6-9F755D0406E8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D5F19C19-A035-4D6B-9F19-CA0C20D19344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7017549A-3A17-4813-BB81-80E7DF338186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9E590C1D-6336-4BF1-914E-04A5280EF771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5DEC7176-9762-4802-831D-951F0D9A1DC5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D4A63F77-D55B-4B80-A42C-67A1F1921FE6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E238E18-4483-4818-A11C-3DF478126822}"/>
                  </a:ext>
                </a:extLst>
              </p:cNvPr>
              <p:cNvGrpSpPr/>
              <p:nvPr/>
            </p:nvGrpSpPr>
            <p:grpSpPr>
              <a:xfrm>
                <a:off x="9884534" y="2602090"/>
                <a:ext cx="550068" cy="770683"/>
                <a:chOff x="1021557" y="1838325"/>
                <a:chExt cx="1204910" cy="1541367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3E35FBDD-6CBD-4439-BCD7-7FFBD503DF05}"/>
                    </a:ext>
                  </a:extLst>
                </p:cNvPr>
                <p:cNvSpPr/>
                <p:nvPr/>
              </p:nvSpPr>
              <p:spPr>
                <a:xfrm>
                  <a:off x="1494646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F5DCF472-4EE0-4234-9795-0B0B11A1C92E}"/>
                    </a:ext>
                  </a:extLst>
                </p:cNvPr>
                <p:cNvSpPr/>
                <p:nvPr/>
              </p:nvSpPr>
              <p:spPr>
                <a:xfrm>
                  <a:off x="1680967" y="2855817"/>
                  <a:ext cx="95250" cy="52387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12EF56A-64A8-4606-9C4D-B41E2AFAB4D9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Isosceles Triangle 195">
                  <a:extLst>
                    <a:ext uri="{FF2B5EF4-FFF2-40B4-BE49-F238E27FC236}">
                      <a16:creationId xmlns:a16="http://schemas.microsoft.com/office/drawing/2014/main" id="{E88265D6-FA87-4230-AA79-A30408D4D8B9}"/>
                    </a:ext>
                  </a:extLst>
                </p:cNvPr>
                <p:cNvSpPr/>
                <p:nvPr/>
              </p:nvSpPr>
              <p:spPr>
                <a:xfrm>
                  <a:off x="1262062" y="2043108"/>
                  <a:ext cx="733425" cy="8953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0E7D76A2-C5EE-48AA-B216-4E41F293E614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CDA4498-2327-4B57-A98D-3687A3041C04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FC61C57B-C3CE-419D-BDF4-D2CD4E2182DB}"/>
                  </a:ext>
                </a:extLst>
              </p:cNvPr>
              <p:cNvGrpSpPr/>
              <p:nvPr/>
            </p:nvGrpSpPr>
            <p:grpSpPr>
              <a:xfrm>
                <a:off x="8633633" y="1867532"/>
                <a:ext cx="419101" cy="737582"/>
                <a:chOff x="2137970" y="1781773"/>
                <a:chExt cx="419101" cy="737582"/>
              </a:xfrm>
            </p:grpSpPr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7E86ADDF-710D-4319-94DA-F7ED5DCD9CE8}"/>
                    </a:ext>
                  </a:extLst>
                </p:cNvPr>
                <p:cNvSpPr/>
                <p:nvPr/>
              </p:nvSpPr>
              <p:spPr>
                <a:xfrm>
                  <a:off x="2137970" y="1781773"/>
                  <a:ext cx="419101" cy="73758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AAAA7514-B758-48C7-AC09-8066EF66666E}"/>
                    </a:ext>
                  </a:extLst>
                </p:cNvPr>
                <p:cNvSpPr/>
                <p:nvPr/>
              </p:nvSpPr>
              <p:spPr>
                <a:xfrm>
                  <a:off x="2178530" y="1837526"/>
                  <a:ext cx="324000" cy="56912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ACC3DE8-E5CB-4289-95D9-2C8605A38A3F}"/>
                  </a:ext>
                </a:extLst>
              </p:cNvPr>
              <p:cNvGrpSpPr/>
              <p:nvPr/>
            </p:nvGrpSpPr>
            <p:grpSpPr>
              <a:xfrm>
                <a:off x="9448898" y="2289663"/>
                <a:ext cx="658974" cy="449717"/>
                <a:chOff x="9448898" y="2289663"/>
                <a:chExt cx="658974" cy="449717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B6C55A20-68A1-4053-86D7-37E37FB35C4C}"/>
                    </a:ext>
                  </a:extLst>
                </p:cNvPr>
                <p:cNvSpPr/>
                <p:nvPr/>
              </p:nvSpPr>
              <p:spPr>
                <a:xfrm rot="2875263">
                  <a:off x="9589013" y="2220521"/>
                  <a:ext cx="378744" cy="65897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984EFB4A-1329-4C4A-B90C-F1736BB120F5}"/>
                    </a:ext>
                  </a:extLst>
                </p:cNvPr>
                <p:cNvSpPr/>
                <p:nvPr/>
              </p:nvSpPr>
              <p:spPr>
                <a:xfrm>
                  <a:off x="9800874" y="2289663"/>
                  <a:ext cx="215684" cy="21173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1A7C2B5-0CD2-47A7-8A40-A2FD787B31FE}"/>
              </a:ext>
            </a:extLst>
          </p:cNvPr>
          <p:cNvGrpSpPr/>
          <p:nvPr/>
        </p:nvGrpSpPr>
        <p:grpSpPr>
          <a:xfrm>
            <a:off x="8920427" y="5729068"/>
            <a:ext cx="579106" cy="869891"/>
            <a:chOff x="9446689" y="3140057"/>
            <a:chExt cx="1204910" cy="1541367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BA8907F-128E-413F-96E3-EE472C6B76BA}"/>
                </a:ext>
              </a:extLst>
            </p:cNvPr>
            <p:cNvGrpSpPr/>
            <p:nvPr/>
          </p:nvGrpSpPr>
          <p:grpSpPr>
            <a:xfrm>
              <a:off x="9446689" y="3140057"/>
              <a:ext cx="1204910" cy="1541367"/>
              <a:chOff x="1021557" y="1838325"/>
              <a:chExt cx="1204910" cy="154136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BB626D76-F131-48D5-A733-C5E6AA568E11}"/>
                  </a:ext>
                </a:extLst>
              </p:cNvPr>
              <p:cNvSpPr/>
              <p:nvPr/>
            </p:nvSpPr>
            <p:spPr>
              <a:xfrm>
                <a:off x="1494646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6EE7E15D-8AC2-4A15-A5C3-40E55CF76590}"/>
                  </a:ext>
                </a:extLst>
              </p:cNvPr>
              <p:cNvSpPr/>
              <p:nvPr/>
            </p:nvSpPr>
            <p:spPr>
              <a:xfrm>
                <a:off x="1680967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53AB7C0-EFCD-4E61-9413-A180A2D16ED8}"/>
                  </a:ext>
                </a:extLst>
              </p:cNvPr>
              <p:cNvSpPr/>
              <p:nvPr/>
            </p:nvSpPr>
            <p:spPr>
              <a:xfrm>
                <a:off x="1400175" y="1838325"/>
                <a:ext cx="419100" cy="4095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61ACA36-A012-4C47-99CE-748DC72BE635}"/>
                  </a:ext>
                </a:extLst>
              </p:cNvPr>
              <p:cNvSpPr/>
              <p:nvPr/>
            </p:nvSpPr>
            <p:spPr>
              <a:xfrm>
                <a:off x="1262062" y="2043108"/>
                <a:ext cx="733425" cy="8953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6B92EA8-9512-4BBB-B77F-77FFF3D1D148}"/>
                  </a:ext>
                </a:extLst>
              </p:cNvPr>
              <p:cNvSpPr/>
              <p:nvPr/>
            </p:nvSpPr>
            <p:spPr>
              <a:xfrm rot="19811306" flipH="1">
                <a:off x="1021557" y="2364572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38383CEC-DB78-4722-8980-BE0F225F21D8}"/>
                  </a:ext>
                </a:extLst>
              </p:cNvPr>
              <p:cNvSpPr/>
              <p:nvPr/>
            </p:nvSpPr>
            <p:spPr>
              <a:xfrm rot="1788694">
                <a:off x="1664492" y="2355048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3F16D4E-4BA3-419C-9B48-10451AD7A6B3}"/>
                </a:ext>
              </a:extLst>
            </p:cNvPr>
            <p:cNvGrpSpPr/>
            <p:nvPr/>
          </p:nvGrpSpPr>
          <p:grpSpPr>
            <a:xfrm>
              <a:off x="9965704" y="3569175"/>
              <a:ext cx="658974" cy="449717"/>
              <a:chOff x="9448898" y="2289663"/>
              <a:chExt cx="658974" cy="449717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546FAA1B-F59C-45AB-ABF9-B6006D0564E8}"/>
                  </a:ext>
                </a:extLst>
              </p:cNvPr>
              <p:cNvSpPr/>
              <p:nvPr/>
            </p:nvSpPr>
            <p:spPr>
              <a:xfrm rot="2875263">
                <a:off x="9589013" y="2220521"/>
                <a:ext cx="378744" cy="658974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57E122D-F8B4-4BBA-AB43-0B7EF754D68A}"/>
                  </a:ext>
                </a:extLst>
              </p:cNvPr>
              <p:cNvSpPr/>
              <p:nvPr/>
            </p:nvSpPr>
            <p:spPr>
              <a:xfrm>
                <a:off x="9800874" y="2289663"/>
                <a:ext cx="215684" cy="2117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7235065-3725-4A77-B58B-D62F4B8711A0}"/>
              </a:ext>
            </a:extLst>
          </p:cNvPr>
          <p:cNvGrpSpPr/>
          <p:nvPr/>
        </p:nvGrpSpPr>
        <p:grpSpPr>
          <a:xfrm>
            <a:off x="9316497" y="5347008"/>
            <a:ext cx="579106" cy="869891"/>
            <a:chOff x="9446689" y="3140057"/>
            <a:chExt cx="1204910" cy="1541367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2F2124F5-7253-4851-A370-992004D7C963}"/>
                </a:ext>
              </a:extLst>
            </p:cNvPr>
            <p:cNvGrpSpPr/>
            <p:nvPr/>
          </p:nvGrpSpPr>
          <p:grpSpPr>
            <a:xfrm>
              <a:off x="9446689" y="3140057"/>
              <a:ext cx="1204910" cy="1541367"/>
              <a:chOff x="1021557" y="1838325"/>
              <a:chExt cx="1204910" cy="154136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770A93BA-C533-4B96-BB87-E9E6D83C1D7D}"/>
                  </a:ext>
                </a:extLst>
              </p:cNvPr>
              <p:cNvSpPr/>
              <p:nvPr/>
            </p:nvSpPr>
            <p:spPr>
              <a:xfrm>
                <a:off x="1494646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EF3BDA55-0C59-46FF-8511-5ACFAE31DF46}"/>
                  </a:ext>
                </a:extLst>
              </p:cNvPr>
              <p:cNvSpPr/>
              <p:nvPr/>
            </p:nvSpPr>
            <p:spPr>
              <a:xfrm>
                <a:off x="1680967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C027CBE-C943-4688-859C-A47406491D2F}"/>
                  </a:ext>
                </a:extLst>
              </p:cNvPr>
              <p:cNvSpPr/>
              <p:nvPr/>
            </p:nvSpPr>
            <p:spPr>
              <a:xfrm>
                <a:off x="1400175" y="1838325"/>
                <a:ext cx="419100" cy="4095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2B9184D1-0EDE-4BCA-BBAB-D3AAF6CE9464}"/>
                  </a:ext>
                </a:extLst>
              </p:cNvPr>
              <p:cNvSpPr/>
              <p:nvPr/>
            </p:nvSpPr>
            <p:spPr>
              <a:xfrm>
                <a:off x="1262062" y="2043108"/>
                <a:ext cx="733425" cy="8953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E8EF5837-DB0F-4E46-A1BA-CD64FEFB8057}"/>
                  </a:ext>
                </a:extLst>
              </p:cNvPr>
              <p:cNvSpPr/>
              <p:nvPr/>
            </p:nvSpPr>
            <p:spPr>
              <a:xfrm rot="19811306" flipH="1">
                <a:off x="1021557" y="2364572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5E746459-B80D-49DF-8190-B647205824C7}"/>
                  </a:ext>
                </a:extLst>
              </p:cNvPr>
              <p:cNvSpPr/>
              <p:nvPr/>
            </p:nvSpPr>
            <p:spPr>
              <a:xfrm rot="1788694">
                <a:off x="1664492" y="2355048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FE70437-DE0B-4DC9-8895-BA915546E2FC}"/>
                </a:ext>
              </a:extLst>
            </p:cNvPr>
            <p:cNvGrpSpPr/>
            <p:nvPr/>
          </p:nvGrpSpPr>
          <p:grpSpPr>
            <a:xfrm>
              <a:off x="9965704" y="3569175"/>
              <a:ext cx="658974" cy="449717"/>
              <a:chOff x="9448898" y="2289663"/>
              <a:chExt cx="658974" cy="449717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74BD482-DC0B-457B-8DA1-5BC3AA64DB8D}"/>
                  </a:ext>
                </a:extLst>
              </p:cNvPr>
              <p:cNvSpPr/>
              <p:nvPr/>
            </p:nvSpPr>
            <p:spPr>
              <a:xfrm rot="2875263">
                <a:off x="9589013" y="2220521"/>
                <a:ext cx="378744" cy="658974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E2473D68-CF23-4398-834F-CBE3C8396250}"/>
                  </a:ext>
                </a:extLst>
              </p:cNvPr>
              <p:cNvSpPr/>
              <p:nvPr/>
            </p:nvSpPr>
            <p:spPr>
              <a:xfrm>
                <a:off x="9800874" y="2289663"/>
                <a:ext cx="215684" cy="2117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053D005-0A67-4031-9350-D6E8F25E3B76}"/>
              </a:ext>
            </a:extLst>
          </p:cNvPr>
          <p:cNvGrpSpPr/>
          <p:nvPr/>
        </p:nvGrpSpPr>
        <p:grpSpPr>
          <a:xfrm>
            <a:off x="8478932" y="5566591"/>
            <a:ext cx="579106" cy="869891"/>
            <a:chOff x="9446689" y="3140057"/>
            <a:chExt cx="1204910" cy="1541367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FEE3ED1-C333-4C23-8578-B3C41D18B159}"/>
                </a:ext>
              </a:extLst>
            </p:cNvPr>
            <p:cNvGrpSpPr/>
            <p:nvPr/>
          </p:nvGrpSpPr>
          <p:grpSpPr>
            <a:xfrm>
              <a:off x="9446689" y="3140057"/>
              <a:ext cx="1204910" cy="1541367"/>
              <a:chOff x="1021557" y="1838325"/>
              <a:chExt cx="1204910" cy="154136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44" name="Rectangle: Rounded Corners 243">
                <a:extLst>
                  <a:ext uri="{FF2B5EF4-FFF2-40B4-BE49-F238E27FC236}">
                    <a16:creationId xmlns:a16="http://schemas.microsoft.com/office/drawing/2014/main" id="{09BDB4DA-8EB4-41C6-9AF2-7518983D6F88}"/>
                  </a:ext>
                </a:extLst>
              </p:cNvPr>
              <p:cNvSpPr/>
              <p:nvPr/>
            </p:nvSpPr>
            <p:spPr>
              <a:xfrm>
                <a:off x="1494646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17F17B64-0C78-482C-982A-5D6C8699AD06}"/>
                  </a:ext>
                </a:extLst>
              </p:cNvPr>
              <p:cNvSpPr/>
              <p:nvPr/>
            </p:nvSpPr>
            <p:spPr>
              <a:xfrm>
                <a:off x="1680967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1E694F5-DA20-46B6-AC5B-2A751F255201}"/>
                  </a:ext>
                </a:extLst>
              </p:cNvPr>
              <p:cNvSpPr/>
              <p:nvPr/>
            </p:nvSpPr>
            <p:spPr>
              <a:xfrm>
                <a:off x="1400175" y="1838325"/>
                <a:ext cx="419100" cy="4095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AC84F01C-E9B7-4062-973B-E9177596CA82}"/>
                  </a:ext>
                </a:extLst>
              </p:cNvPr>
              <p:cNvSpPr/>
              <p:nvPr/>
            </p:nvSpPr>
            <p:spPr>
              <a:xfrm>
                <a:off x="1262062" y="2043108"/>
                <a:ext cx="733425" cy="8953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EB6B82E-4201-44B1-9783-7D44AF1C2910}"/>
                  </a:ext>
                </a:extLst>
              </p:cNvPr>
              <p:cNvSpPr/>
              <p:nvPr/>
            </p:nvSpPr>
            <p:spPr>
              <a:xfrm rot="19811306" flipH="1">
                <a:off x="1021557" y="2364572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E1094E8-FD60-44EF-9D9B-702822D19F9E}"/>
                  </a:ext>
                </a:extLst>
              </p:cNvPr>
              <p:cNvSpPr/>
              <p:nvPr/>
            </p:nvSpPr>
            <p:spPr>
              <a:xfrm rot="1788694">
                <a:off x="1664492" y="2355048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3518877-05AC-405E-AA06-8977C4A07DE8}"/>
                </a:ext>
              </a:extLst>
            </p:cNvPr>
            <p:cNvGrpSpPr/>
            <p:nvPr/>
          </p:nvGrpSpPr>
          <p:grpSpPr>
            <a:xfrm>
              <a:off x="9965704" y="3569175"/>
              <a:ext cx="658974" cy="449717"/>
              <a:chOff x="9448898" y="2289663"/>
              <a:chExt cx="658974" cy="449717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6FCDB9D-D9F5-460B-A948-99205B9608DD}"/>
                  </a:ext>
                </a:extLst>
              </p:cNvPr>
              <p:cNvSpPr/>
              <p:nvPr/>
            </p:nvSpPr>
            <p:spPr>
              <a:xfrm rot="2875263">
                <a:off x="9589013" y="2220521"/>
                <a:ext cx="378744" cy="658974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C6072838-F5C1-40A7-A7FC-7B0AE1500796}"/>
                  </a:ext>
                </a:extLst>
              </p:cNvPr>
              <p:cNvSpPr/>
              <p:nvPr/>
            </p:nvSpPr>
            <p:spPr>
              <a:xfrm>
                <a:off x="9800874" y="2289663"/>
                <a:ext cx="215684" cy="2117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51" name="Connector: Curved 250">
            <a:extLst>
              <a:ext uri="{FF2B5EF4-FFF2-40B4-BE49-F238E27FC236}">
                <a16:creationId xmlns:a16="http://schemas.microsoft.com/office/drawing/2014/main" id="{C19ACE0A-8A43-41B0-8122-BB7FD16B3753}"/>
              </a:ext>
            </a:extLst>
          </p:cNvPr>
          <p:cNvCxnSpPr>
            <a:cxnSpLocks/>
          </p:cNvCxnSpPr>
          <p:nvPr/>
        </p:nvCxnSpPr>
        <p:spPr>
          <a:xfrm rot="720000" flipV="1">
            <a:off x="6268856" y="2390561"/>
            <a:ext cx="590550" cy="2631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A9FAABC-A98C-4A40-B56F-1A48DFB8C071}"/>
              </a:ext>
            </a:extLst>
          </p:cNvPr>
          <p:cNvGrpSpPr/>
          <p:nvPr/>
        </p:nvGrpSpPr>
        <p:grpSpPr>
          <a:xfrm>
            <a:off x="6452950" y="5436861"/>
            <a:ext cx="571673" cy="815558"/>
            <a:chOff x="1376595" y="2544335"/>
            <a:chExt cx="1204910" cy="1541367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4B21CBB4-F377-467E-AD3F-433739F32C21}"/>
                </a:ext>
              </a:extLst>
            </p:cNvPr>
            <p:cNvGrpSpPr/>
            <p:nvPr/>
          </p:nvGrpSpPr>
          <p:grpSpPr>
            <a:xfrm>
              <a:off x="1376595" y="2544335"/>
              <a:ext cx="1204910" cy="1541367"/>
              <a:chOff x="1021557" y="1838325"/>
              <a:chExt cx="1204910" cy="1541367"/>
            </a:xfrm>
          </p:grpSpPr>
          <p:sp>
            <p:nvSpPr>
              <p:cNvPr id="277" name="Isosceles Triangle 276">
                <a:extLst>
                  <a:ext uri="{FF2B5EF4-FFF2-40B4-BE49-F238E27FC236}">
                    <a16:creationId xmlns:a16="http://schemas.microsoft.com/office/drawing/2014/main" id="{DC385B89-57DA-40BC-B5AA-2EEF632EC397}"/>
                  </a:ext>
                </a:extLst>
              </p:cNvPr>
              <p:cNvSpPr/>
              <p:nvPr/>
            </p:nvSpPr>
            <p:spPr>
              <a:xfrm>
                <a:off x="1262062" y="2043109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B1A1598C-31E3-40C9-A651-EA78627D35EE}"/>
                  </a:ext>
                </a:extLst>
              </p:cNvPr>
              <p:cNvGrpSpPr/>
              <p:nvPr/>
            </p:nvGrpSpPr>
            <p:grpSpPr>
              <a:xfrm>
                <a:off x="1021557" y="1838325"/>
                <a:ext cx="1204910" cy="1541367"/>
                <a:chOff x="1021557" y="1838325"/>
                <a:chExt cx="1204910" cy="1541367"/>
              </a:xfrm>
            </p:grpSpPr>
            <p:sp>
              <p:nvSpPr>
                <p:cNvPr id="279" name="Rectangle: Rounded Corners 278">
                  <a:extLst>
                    <a:ext uri="{FF2B5EF4-FFF2-40B4-BE49-F238E27FC236}">
                      <a16:creationId xmlns:a16="http://schemas.microsoft.com/office/drawing/2014/main" id="{C738CFE1-1C41-40B1-A94A-4726F1E0FE43}"/>
                    </a:ext>
                  </a:extLst>
                </p:cNvPr>
                <p:cNvSpPr/>
                <p:nvPr/>
              </p:nvSpPr>
              <p:spPr>
                <a:xfrm>
                  <a:off x="1494646" y="2938459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: Rounded Corners 279">
                  <a:extLst>
                    <a:ext uri="{FF2B5EF4-FFF2-40B4-BE49-F238E27FC236}">
                      <a16:creationId xmlns:a16="http://schemas.microsoft.com/office/drawing/2014/main" id="{0AD21BEE-EF00-4193-93D9-49F299D76770}"/>
                    </a:ext>
                  </a:extLst>
                </p:cNvPr>
                <p:cNvSpPr/>
                <p:nvPr/>
              </p:nvSpPr>
              <p:spPr>
                <a:xfrm>
                  <a:off x="1680967" y="2927322"/>
                  <a:ext cx="76431" cy="45237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7D186957-66A6-47EE-9D27-53E8851BF4E6}"/>
                    </a:ext>
                  </a:extLst>
                </p:cNvPr>
                <p:cNvSpPr/>
                <p:nvPr/>
              </p:nvSpPr>
              <p:spPr>
                <a:xfrm rot="19811306" flipH="1">
                  <a:off x="1021557" y="2364572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C4C9D0B5-5D08-4C1C-962E-71BF9B442681}"/>
                    </a:ext>
                  </a:extLst>
                </p:cNvPr>
                <p:cNvSpPr/>
                <p:nvPr/>
              </p:nvSpPr>
              <p:spPr>
                <a:xfrm rot="1788694">
                  <a:off x="1664492" y="2355048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B575DED-91FF-45BB-AA3C-5DCC2D436F1D}"/>
                    </a:ext>
                  </a:extLst>
                </p:cNvPr>
                <p:cNvSpPr/>
                <p:nvPr/>
              </p:nvSpPr>
              <p:spPr>
                <a:xfrm>
                  <a:off x="1400175" y="1838325"/>
                  <a:ext cx="419100" cy="409575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88A5C3D2-ED29-40C3-9C9A-0E49EBDC4E8C}"/>
                </a:ext>
              </a:extLst>
            </p:cNvPr>
            <p:cNvGrpSpPr/>
            <p:nvPr/>
          </p:nvGrpSpPr>
          <p:grpSpPr>
            <a:xfrm>
              <a:off x="1814012" y="2570519"/>
              <a:ext cx="382577" cy="801378"/>
              <a:chOff x="1814012" y="2570519"/>
              <a:chExt cx="382577" cy="801378"/>
            </a:xfrm>
          </p:grpSpPr>
          <p:sp>
            <p:nvSpPr>
              <p:cNvPr id="273" name="Block Arc 272">
                <a:extLst>
                  <a:ext uri="{FF2B5EF4-FFF2-40B4-BE49-F238E27FC236}">
                    <a16:creationId xmlns:a16="http://schemas.microsoft.com/office/drawing/2014/main" id="{A84ECD16-665D-4007-A506-B823C0A79387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2ED8AA0-9DE2-4DA9-A4A0-5A40428EAF11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D292474B-77BB-4F0E-8E53-2D8594BE730C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06D8AEF-8F79-4CC9-B35E-4CC9181A5420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BA15EE85-1C84-4128-9FB0-72EF4F625EFE}"/>
              </a:ext>
            </a:extLst>
          </p:cNvPr>
          <p:cNvGrpSpPr/>
          <p:nvPr/>
        </p:nvGrpSpPr>
        <p:grpSpPr>
          <a:xfrm>
            <a:off x="9561167" y="5770249"/>
            <a:ext cx="579106" cy="869891"/>
            <a:chOff x="9446689" y="3140057"/>
            <a:chExt cx="1204910" cy="1541367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CC70854C-2594-4095-A144-361A374A7D8B}"/>
                </a:ext>
              </a:extLst>
            </p:cNvPr>
            <p:cNvGrpSpPr/>
            <p:nvPr/>
          </p:nvGrpSpPr>
          <p:grpSpPr>
            <a:xfrm>
              <a:off x="9446689" y="3140057"/>
              <a:ext cx="1204910" cy="1541367"/>
              <a:chOff x="1021557" y="1838325"/>
              <a:chExt cx="1204910" cy="154136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89" name="Rectangle: Rounded Corners 288">
                <a:extLst>
                  <a:ext uri="{FF2B5EF4-FFF2-40B4-BE49-F238E27FC236}">
                    <a16:creationId xmlns:a16="http://schemas.microsoft.com/office/drawing/2014/main" id="{522E572C-A11F-4F41-B463-2EF7903571BD}"/>
                  </a:ext>
                </a:extLst>
              </p:cNvPr>
              <p:cNvSpPr/>
              <p:nvPr/>
            </p:nvSpPr>
            <p:spPr>
              <a:xfrm>
                <a:off x="1494646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934C2184-1E76-4E60-AE44-1659BBA50DE2}"/>
                  </a:ext>
                </a:extLst>
              </p:cNvPr>
              <p:cNvSpPr/>
              <p:nvPr/>
            </p:nvSpPr>
            <p:spPr>
              <a:xfrm>
                <a:off x="1680967" y="2855817"/>
                <a:ext cx="95250" cy="5238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F38870C-7A24-4720-813A-97082DDE4543}"/>
                  </a:ext>
                </a:extLst>
              </p:cNvPr>
              <p:cNvSpPr/>
              <p:nvPr/>
            </p:nvSpPr>
            <p:spPr>
              <a:xfrm>
                <a:off x="1400175" y="1838325"/>
                <a:ext cx="419100" cy="4095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Isosceles Triangle 291">
                <a:extLst>
                  <a:ext uri="{FF2B5EF4-FFF2-40B4-BE49-F238E27FC236}">
                    <a16:creationId xmlns:a16="http://schemas.microsoft.com/office/drawing/2014/main" id="{D8BEFDF4-44C0-4487-BEEA-2E7CC45C685E}"/>
                  </a:ext>
                </a:extLst>
              </p:cNvPr>
              <p:cNvSpPr/>
              <p:nvPr/>
            </p:nvSpPr>
            <p:spPr>
              <a:xfrm>
                <a:off x="1262062" y="2043108"/>
                <a:ext cx="733425" cy="89535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7D8F48F4-B823-499A-B2AD-C73489C69A81}"/>
                  </a:ext>
                </a:extLst>
              </p:cNvPr>
              <p:cNvSpPr/>
              <p:nvPr/>
            </p:nvSpPr>
            <p:spPr>
              <a:xfrm rot="19811306" flipH="1">
                <a:off x="1021557" y="2364572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4C7CE994-FA66-4E3E-8261-98DCC81C2F4F}"/>
                  </a:ext>
                </a:extLst>
              </p:cNvPr>
              <p:cNvSpPr/>
              <p:nvPr/>
            </p:nvSpPr>
            <p:spPr>
              <a:xfrm rot="1788694">
                <a:off x="1664492" y="2355048"/>
                <a:ext cx="561975" cy="80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CB83398-D16A-4659-93AF-BD28ABFF9378}"/>
                </a:ext>
              </a:extLst>
            </p:cNvPr>
            <p:cNvGrpSpPr/>
            <p:nvPr/>
          </p:nvGrpSpPr>
          <p:grpSpPr>
            <a:xfrm>
              <a:off x="9965704" y="3569175"/>
              <a:ext cx="658974" cy="449717"/>
              <a:chOff x="9448898" y="2289663"/>
              <a:chExt cx="658974" cy="449717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CF9AA4FB-FBCA-4C24-9E80-5576CAACB197}"/>
                  </a:ext>
                </a:extLst>
              </p:cNvPr>
              <p:cNvSpPr/>
              <p:nvPr/>
            </p:nvSpPr>
            <p:spPr>
              <a:xfrm rot="2875263">
                <a:off x="9589013" y="2220521"/>
                <a:ext cx="378744" cy="658974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2B2047E-D975-4490-9A28-248A55C28C31}"/>
                  </a:ext>
                </a:extLst>
              </p:cNvPr>
              <p:cNvSpPr/>
              <p:nvPr/>
            </p:nvSpPr>
            <p:spPr>
              <a:xfrm>
                <a:off x="9800874" y="2289663"/>
                <a:ext cx="215684" cy="2117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838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Folded Corner 137">
            <a:extLst>
              <a:ext uri="{FF2B5EF4-FFF2-40B4-BE49-F238E27FC236}">
                <a16:creationId xmlns:a16="http://schemas.microsoft.com/office/drawing/2014/main" id="{D6E25A71-0937-4B51-B40F-9FB38C8544CA}"/>
              </a:ext>
            </a:extLst>
          </p:cNvPr>
          <p:cNvSpPr/>
          <p:nvPr/>
        </p:nvSpPr>
        <p:spPr>
          <a:xfrm>
            <a:off x="7040076" y="2876898"/>
            <a:ext cx="4215348" cy="1732725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: Folded Corner 135">
            <a:extLst>
              <a:ext uri="{FF2B5EF4-FFF2-40B4-BE49-F238E27FC236}">
                <a16:creationId xmlns:a16="http://schemas.microsoft.com/office/drawing/2014/main" id="{18181EE2-64F4-49BE-AF3F-D64307518649}"/>
              </a:ext>
            </a:extLst>
          </p:cNvPr>
          <p:cNvSpPr/>
          <p:nvPr/>
        </p:nvSpPr>
        <p:spPr>
          <a:xfrm>
            <a:off x="7045485" y="4870865"/>
            <a:ext cx="4215348" cy="131113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D51179-F1DB-4781-8987-B93ACAEB694C}"/>
              </a:ext>
            </a:extLst>
          </p:cNvPr>
          <p:cNvGrpSpPr/>
          <p:nvPr/>
        </p:nvGrpSpPr>
        <p:grpSpPr>
          <a:xfrm>
            <a:off x="1377394" y="214244"/>
            <a:ext cx="3401681" cy="1587486"/>
            <a:chOff x="2466963" y="1958270"/>
            <a:chExt cx="4359091" cy="2083433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753404A-C65B-4F7D-91F0-190DD5AFF7BD}"/>
                </a:ext>
              </a:extLst>
            </p:cNvPr>
            <p:cNvSpPr/>
            <p:nvPr/>
          </p:nvSpPr>
          <p:spPr>
            <a:xfrm>
              <a:off x="2629722" y="3013198"/>
              <a:ext cx="3936904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0300923B-3A8A-4ECB-80F9-7A865B860B9F}"/>
                </a:ext>
              </a:extLst>
            </p:cNvPr>
            <p:cNvSpPr/>
            <p:nvPr/>
          </p:nvSpPr>
          <p:spPr>
            <a:xfrm>
              <a:off x="2466963" y="1958270"/>
              <a:ext cx="4359091" cy="10567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B9486285-32E9-45DE-BE19-72082A251407}"/>
                </a:ext>
              </a:extLst>
            </p:cNvPr>
            <p:cNvSpPr/>
            <p:nvPr/>
          </p:nvSpPr>
          <p:spPr>
            <a:xfrm>
              <a:off x="3180938" y="2426211"/>
              <a:ext cx="2946400" cy="72492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5004FD-3ED8-46A4-9FC7-0362A54DD28C}"/>
                </a:ext>
              </a:extLst>
            </p:cNvPr>
            <p:cNvSpPr/>
            <p:nvPr/>
          </p:nvSpPr>
          <p:spPr>
            <a:xfrm>
              <a:off x="3356221" y="3149896"/>
              <a:ext cx="2566663" cy="891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AE9C65C-215B-4106-A1A2-A93C390F46F5}"/>
                </a:ext>
              </a:extLst>
            </p:cNvPr>
            <p:cNvSpPr/>
            <p:nvPr/>
          </p:nvSpPr>
          <p:spPr>
            <a:xfrm>
              <a:off x="3936515" y="2849499"/>
              <a:ext cx="1552575" cy="517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Fasilitas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Pelayanan</a:t>
              </a:r>
              <a:r>
                <a:rPr lang="en-US" sz="1050" dirty="0">
                  <a:solidFill>
                    <a:schemeClr val="tx1"/>
                  </a:solidFill>
                </a:rPr>
                <a:t> Kesehatan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C927B9C-BB1A-4B9A-AB2D-48C8312C72C5}"/>
              </a:ext>
            </a:extLst>
          </p:cNvPr>
          <p:cNvSpPr txBox="1"/>
          <p:nvPr/>
        </p:nvSpPr>
        <p:spPr>
          <a:xfrm>
            <a:off x="7201026" y="2984058"/>
            <a:ext cx="4056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bidan</a:t>
            </a:r>
            <a:r>
              <a:rPr lang="en-US" dirty="0"/>
              <a:t> di </a:t>
            </a:r>
            <a:r>
              <a:rPr lang="en-US" dirty="0" err="1"/>
              <a:t>Puskesmas</a:t>
            </a:r>
            <a:r>
              <a:rPr lang="en-US" dirty="0"/>
              <a:t> dan </a:t>
            </a:r>
            <a:r>
              <a:rPr lang="en-US" dirty="0" err="1"/>
              <a:t>mengelola</a:t>
            </a:r>
            <a:r>
              <a:rPr lang="en-US" dirty="0"/>
              <a:t> Klinik </a:t>
            </a:r>
            <a:r>
              <a:rPr lang="en-US" dirty="0" err="1"/>
              <a:t>pribadi</a:t>
            </a:r>
            <a:r>
              <a:rPr lang="en-US" dirty="0"/>
              <a:t>. Saya </a:t>
            </a:r>
            <a:r>
              <a:rPr lang="en-US" dirty="0" err="1"/>
              <a:t>menggunakan</a:t>
            </a:r>
            <a:r>
              <a:rPr lang="en-US" dirty="0"/>
              <a:t> app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 </a:t>
            </a:r>
            <a:r>
              <a:rPr lang="en-US" dirty="0" err="1"/>
              <a:t>pasien</a:t>
            </a:r>
            <a:r>
              <a:rPr lang="en-US" dirty="0"/>
              <a:t> dan lokasi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</p:txBody>
      </p:sp>
      <p:sp>
        <p:nvSpPr>
          <p:cNvPr id="99" name="Rectangle: Folded Corner 98">
            <a:extLst>
              <a:ext uri="{FF2B5EF4-FFF2-40B4-BE49-F238E27FC236}">
                <a16:creationId xmlns:a16="http://schemas.microsoft.com/office/drawing/2014/main" id="{3C7A4CAC-272B-47F5-8F60-B18C07C9C270}"/>
              </a:ext>
            </a:extLst>
          </p:cNvPr>
          <p:cNvSpPr/>
          <p:nvPr/>
        </p:nvSpPr>
        <p:spPr>
          <a:xfrm>
            <a:off x="7054508" y="138106"/>
            <a:ext cx="4408973" cy="2436473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CC3E561-E1B5-4ADC-90C8-82621FDA0F4D}"/>
              </a:ext>
            </a:extLst>
          </p:cNvPr>
          <p:cNvSpPr txBox="1"/>
          <p:nvPr/>
        </p:nvSpPr>
        <p:spPr>
          <a:xfrm>
            <a:off x="7212004" y="151931"/>
            <a:ext cx="4056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bidan</a:t>
            </a:r>
            <a:r>
              <a:rPr lang="en-US" dirty="0"/>
              <a:t> professional yang </a:t>
            </a:r>
            <a:r>
              <a:rPr lang="en-US" dirty="0" err="1"/>
              <a:t>bekerja</a:t>
            </a:r>
            <a:r>
              <a:rPr lang="en-US" dirty="0"/>
              <a:t> di </a:t>
            </a:r>
            <a:r>
              <a:rPr lang="en-US" dirty="0" err="1"/>
              <a:t>Puskesmas</a:t>
            </a:r>
            <a:r>
              <a:rPr lang="en-US" dirty="0"/>
              <a:t> dan </a:t>
            </a:r>
            <a:r>
              <a:rPr lang="en-US" dirty="0" err="1"/>
              <a:t>Posyandu</a:t>
            </a:r>
            <a:r>
              <a:rPr lang="en-US" dirty="0"/>
              <a:t>. Saya </a:t>
            </a:r>
            <a:r>
              <a:rPr lang="en-US" dirty="0" err="1"/>
              <a:t>menggunakan</a:t>
            </a:r>
            <a:r>
              <a:rPr lang="en-US" dirty="0"/>
              <a:t> app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 dan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edukasi</a:t>
            </a:r>
            <a:r>
              <a:rPr lang="en-US" dirty="0"/>
              <a:t> agar </a:t>
            </a:r>
            <a:r>
              <a:rPr lang="en-US" dirty="0" err="1"/>
              <a:t>tingkat</a:t>
            </a:r>
            <a:r>
              <a:rPr lang="en-US" dirty="0"/>
              <a:t> stunting </a:t>
            </a:r>
            <a:r>
              <a:rPr lang="en-US" dirty="0" err="1"/>
              <a:t>menurun</a:t>
            </a:r>
            <a:r>
              <a:rPr lang="en-US" dirty="0"/>
              <a:t> dan kesehatan </a:t>
            </a:r>
            <a:r>
              <a:rPr lang="en-US" dirty="0" err="1"/>
              <a:t>ibu</a:t>
            </a:r>
            <a:r>
              <a:rPr lang="en-US" dirty="0"/>
              <a:t> dan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CC4D9AE-2C97-42B8-8216-0952C4629E8A}"/>
              </a:ext>
            </a:extLst>
          </p:cNvPr>
          <p:cNvGrpSpPr/>
          <p:nvPr/>
        </p:nvGrpSpPr>
        <p:grpSpPr>
          <a:xfrm>
            <a:off x="3381429" y="1283839"/>
            <a:ext cx="2002933" cy="1320619"/>
            <a:chOff x="2391976" y="1491704"/>
            <a:chExt cx="2541962" cy="154603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F6D8E3-26D2-4B29-86AB-B1EFFF13B48A}"/>
                </a:ext>
              </a:extLst>
            </p:cNvPr>
            <p:cNvGrpSpPr/>
            <p:nvPr/>
          </p:nvGrpSpPr>
          <p:grpSpPr>
            <a:xfrm>
              <a:off x="2391976" y="1507959"/>
              <a:ext cx="1145644" cy="1485253"/>
              <a:chOff x="2311616" y="2077471"/>
              <a:chExt cx="1204910" cy="1515183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3A66CCC-9434-4A21-B958-C690F6972311}"/>
                  </a:ext>
                </a:extLst>
              </p:cNvPr>
              <p:cNvSpPr/>
              <p:nvPr/>
            </p:nvSpPr>
            <p:spPr>
              <a:xfrm>
                <a:off x="2784705" y="3151421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6307A8E-97EC-4D2B-9E2C-E61FF400BE30}"/>
                  </a:ext>
                </a:extLst>
              </p:cNvPr>
              <p:cNvSpPr/>
              <p:nvPr/>
            </p:nvSpPr>
            <p:spPr>
              <a:xfrm>
                <a:off x="2936002" y="3146698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97447E90-D120-4E4B-8049-72B95EF3F57C}"/>
                  </a:ext>
                </a:extLst>
              </p:cNvPr>
              <p:cNvSpPr/>
              <p:nvPr/>
            </p:nvSpPr>
            <p:spPr>
              <a:xfrm>
                <a:off x="2552121" y="2256071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423068-9DAF-4807-A28B-CA8A7DF9D65C}"/>
                  </a:ext>
                </a:extLst>
              </p:cNvPr>
              <p:cNvSpPr/>
              <p:nvPr/>
            </p:nvSpPr>
            <p:spPr>
              <a:xfrm rot="19811306" flipH="1">
                <a:off x="2311616" y="2625159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F538BC-2F47-46C0-958F-ADC03ED3A2F2}"/>
                  </a:ext>
                </a:extLst>
              </p:cNvPr>
              <p:cNvSpPr/>
              <p:nvPr/>
            </p:nvSpPr>
            <p:spPr>
              <a:xfrm rot="1788694">
                <a:off x="2954551" y="2615635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3E79A5-E03A-4690-A9C4-62582120904A}"/>
                  </a:ext>
                </a:extLst>
              </p:cNvPr>
              <p:cNvSpPr/>
              <p:nvPr/>
            </p:nvSpPr>
            <p:spPr>
              <a:xfrm>
                <a:off x="2690234" y="2098912"/>
                <a:ext cx="419100" cy="40957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604847B-B041-4677-8BE3-5204F1C6C016}"/>
                  </a:ext>
                </a:extLst>
              </p:cNvPr>
              <p:cNvGrpSpPr/>
              <p:nvPr/>
            </p:nvGrpSpPr>
            <p:grpSpPr>
              <a:xfrm>
                <a:off x="2749033" y="2077471"/>
                <a:ext cx="382577" cy="801378"/>
                <a:chOff x="1814012" y="2570519"/>
                <a:chExt cx="382577" cy="801378"/>
              </a:xfrm>
            </p:grpSpPr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6B047488-CCD7-41F0-8E09-02308DD135F4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D56A3D0-97D0-489B-99C5-233E8116A376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0BEA702-27CE-4AE0-8092-7BDD1DD97FB4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D65D4F6-09D0-4B7A-BC19-D3971FDB52BE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755E802-8AD7-4D5A-9BFF-BA8BFDE46F2F}"/>
                </a:ext>
              </a:extLst>
            </p:cNvPr>
            <p:cNvGrpSpPr/>
            <p:nvPr/>
          </p:nvGrpSpPr>
          <p:grpSpPr>
            <a:xfrm>
              <a:off x="3621358" y="1491704"/>
              <a:ext cx="1145644" cy="1485253"/>
              <a:chOff x="2311616" y="2077471"/>
              <a:chExt cx="1204910" cy="1515183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B2144CB-D439-41FB-A489-2C67F8148656}"/>
                  </a:ext>
                </a:extLst>
              </p:cNvPr>
              <p:cNvSpPr/>
              <p:nvPr/>
            </p:nvSpPr>
            <p:spPr>
              <a:xfrm>
                <a:off x="2784705" y="3151421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8902FB6-9B7E-4B0C-9460-F6540B6231BB}"/>
                  </a:ext>
                </a:extLst>
              </p:cNvPr>
              <p:cNvSpPr/>
              <p:nvPr/>
            </p:nvSpPr>
            <p:spPr>
              <a:xfrm>
                <a:off x="2936002" y="3146698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BAA93A79-BA77-49ED-A8D3-2756253618B7}"/>
                  </a:ext>
                </a:extLst>
              </p:cNvPr>
              <p:cNvSpPr/>
              <p:nvPr/>
            </p:nvSpPr>
            <p:spPr>
              <a:xfrm>
                <a:off x="2552121" y="2256071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98CE356-95AC-415C-9FC3-9AB7C7073739}"/>
                  </a:ext>
                </a:extLst>
              </p:cNvPr>
              <p:cNvSpPr/>
              <p:nvPr/>
            </p:nvSpPr>
            <p:spPr>
              <a:xfrm rot="19811306" flipH="1">
                <a:off x="2311616" y="2625159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1D4AC06-A882-48C0-9448-3D9E7C990EE6}"/>
                  </a:ext>
                </a:extLst>
              </p:cNvPr>
              <p:cNvSpPr/>
              <p:nvPr/>
            </p:nvSpPr>
            <p:spPr>
              <a:xfrm rot="1788694">
                <a:off x="2954551" y="2615635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3DC87D6-D874-477F-BF76-7902DEC252A2}"/>
                  </a:ext>
                </a:extLst>
              </p:cNvPr>
              <p:cNvSpPr/>
              <p:nvPr/>
            </p:nvSpPr>
            <p:spPr>
              <a:xfrm>
                <a:off x="2690234" y="2098912"/>
                <a:ext cx="419100" cy="40957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D7BE72D-CDE3-4AB0-86B9-0296E6009FAC}"/>
                  </a:ext>
                </a:extLst>
              </p:cNvPr>
              <p:cNvGrpSpPr/>
              <p:nvPr/>
            </p:nvGrpSpPr>
            <p:grpSpPr>
              <a:xfrm>
                <a:off x="2749033" y="2077471"/>
                <a:ext cx="382577" cy="801378"/>
                <a:chOff x="1814012" y="2570519"/>
                <a:chExt cx="382577" cy="801378"/>
              </a:xfrm>
            </p:grpSpPr>
            <p:sp>
              <p:nvSpPr>
                <p:cNvPr id="67" name="Block Arc 66">
                  <a:extLst>
                    <a:ext uri="{FF2B5EF4-FFF2-40B4-BE49-F238E27FC236}">
                      <a16:creationId xmlns:a16="http://schemas.microsoft.com/office/drawing/2014/main" id="{F1F91FA4-1B40-4C17-848F-E988AE932779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DDA20E-1616-470C-AAAD-56202C765094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5297201-B4C1-4EA4-8AF0-5915273E1097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99B298-F349-4842-9D77-A8EA6BDC3346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ECE370-F6A3-4ED9-A24A-BFEF782DC6CB}"/>
                </a:ext>
              </a:extLst>
            </p:cNvPr>
            <p:cNvSpPr/>
            <p:nvPr/>
          </p:nvSpPr>
          <p:spPr>
            <a:xfrm>
              <a:off x="3465793" y="2591707"/>
              <a:ext cx="81714" cy="441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55366CE-3447-4160-B326-CD968A5D3CC0}"/>
                </a:ext>
              </a:extLst>
            </p:cNvPr>
            <p:cNvSpPr/>
            <p:nvPr/>
          </p:nvSpPr>
          <p:spPr>
            <a:xfrm>
              <a:off x="3617090" y="2596509"/>
              <a:ext cx="81714" cy="4412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FF850A9-BFB7-4CA1-A038-D34A799DD5D2}"/>
                </a:ext>
              </a:extLst>
            </p:cNvPr>
            <p:cNvSpPr/>
            <p:nvPr/>
          </p:nvSpPr>
          <p:spPr>
            <a:xfrm>
              <a:off x="3233209" y="1696357"/>
              <a:ext cx="733425" cy="89535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7AA3969-B590-4A2D-B887-86A248E9C4CD}"/>
                </a:ext>
              </a:extLst>
            </p:cNvPr>
            <p:cNvSpPr/>
            <p:nvPr/>
          </p:nvSpPr>
          <p:spPr>
            <a:xfrm rot="19811306" flipH="1">
              <a:off x="2992704" y="2065445"/>
              <a:ext cx="561975" cy="809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36DA61-AC5C-425E-8BD0-0A69032CDCB5}"/>
                </a:ext>
              </a:extLst>
            </p:cNvPr>
            <p:cNvSpPr/>
            <p:nvPr/>
          </p:nvSpPr>
          <p:spPr>
            <a:xfrm rot="1788694">
              <a:off x="3635639" y="2055921"/>
              <a:ext cx="561975" cy="809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3EE10E0-7CF8-4963-B3A8-D6D4D4515452}"/>
                </a:ext>
              </a:extLst>
            </p:cNvPr>
            <p:cNvSpPr/>
            <p:nvPr/>
          </p:nvSpPr>
          <p:spPr>
            <a:xfrm>
              <a:off x="3371322" y="1539198"/>
              <a:ext cx="419100" cy="40957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C5C838-51A5-494D-A21A-60C7897AA89C}"/>
                </a:ext>
              </a:extLst>
            </p:cNvPr>
            <p:cNvGrpSpPr/>
            <p:nvPr/>
          </p:nvGrpSpPr>
          <p:grpSpPr>
            <a:xfrm>
              <a:off x="3430121" y="1517757"/>
              <a:ext cx="382577" cy="801378"/>
              <a:chOff x="1814012" y="2570519"/>
              <a:chExt cx="382577" cy="801378"/>
            </a:xfrm>
          </p:grpSpPr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B3323339-6B00-4BB0-8DB7-F6793D49386A}"/>
                  </a:ext>
                </a:extLst>
              </p:cNvPr>
              <p:cNvSpPr/>
              <p:nvPr/>
            </p:nvSpPr>
            <p:spPr>
              <a:xfrm flipV="1">
                <a:off x="1837435" y="2570519"/>
                <a:ext cx="257175" cy="514351"/>
              </a:xfrm>
              <a:prstGeom prst="blockArc">
                <a:avLst>
                  <a:gd name="adj1" fmla="val 10800000"/>
                  <a:gd name="adj2" fmla="val 14"/>
                  <a:gd name="adj3" fmla="val 2499"/>
                </a:avLst>
              </a:prstGeom>
              <a:solidFill>
                <a:srgbClr val="3E63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50206AE-16F6-4CEE-B64B-A01836D8FC00}"/>
                  </a:ext>
                </a:extLst>
              </p:cNvPr>
              <p:cNvSpPr/>
              <p:nvPr/>
            </p:nvSpPr>
            <p:spPr>
              <a:xfrm>
                <a:off x="1976999" y="3072127"/>
                <a:ext cx="164620" cy="296333"/>
              </a:xfrm>
              <a:custGeom>
                <a:avLst/>
                <a:gdLst>
                  <a:gd name="connsiteX0" fmla="*/ 12220 w 164620"/>
                  <a:gd name="connsiteY0" fmla="*/ 0 h 296333"/>
                  <a:gd name="connsiteX1" fmla="*/ 12220 w 164620"/>
                  <a:gd name="connsiteY1" fmla="*/ 118533 h 296333"/>
                  <a:gd name="connsiteX2" fmla="*/ 139220 w 164620"/>
                  <a:gd name="connsiteY2" fmla="*/ 262467 h 296333"/>
                  <a:gd name="connsiteX3" fmla="*/ 164620 w 164620"/>
                  <a:gd name="connsiteY3" fmla="*/ 296333 h 29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20" h="296333">
                    <a:moveTo>
                      <a:pt x="12220" y="0"/>
                    </a:moveTo>
                    <a:cubicBezTo>
                      <a:pt x="1636" y="37394"/>
                      <a:pt x="-8947" y="74788"/>
                      <a:pt x="12220" y="118533"/>
                    </a:cubicBezTo>
                    <a:cubicBezTo>
                      <a:pt x="33387" y="162278"/>
                      <a:pt x="113820" y="232834"/>
                      <a:pt x="139220" y="262467"/>
                    </a:cubicBezTo>
                    <a:cubicBezTo>
                      <a:pt x="164620" y="292100"/>
                      <a:pt x="164620" y="294216"/>
                      <a:pt x="164620" y="29633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393BAA2-B887-44CF-9B3D-690FCA2722D4}"/>
                  </a:ext>
                </a:extLst>
              </p:cNvPr>
              <p:cNvCxnSpPr/>
              <p:nvPr/>
            </p:nvCxnSpPr>
            <p:spPr>
              <a:xfrm>
                <a:off x="2089090" y="3363279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7DFD677-19B2-482A-8C62-342D1AA25AAE}"/>
                  </a:ext>
                </a:extLst>
              </p:cNvPr>
              <p:cNvCxnSpPr/>
              <p:nvPr/>
            </p:nvCxnSpPr>
            <p:spPr>
              <a:xfrm>
                <a:off x="1814012" y="3371897"/>
                <a:ext cx="1074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ibbon: Tilted Down 44">
              <a:extLst>
                <a:ext uri="{FF2B5EF4-FFF2-40B4-BE49-F238E27FC236}">
                  <a16:creationId xmlns:a16="http://schemas.microsoft.com/office/drawing/2014/main" id="{8FA69114-49D2-435D-AFD9-FA06C122C4FF}"/>
                </a:ext>
              </a:extLst>
            </p:cNvPr>
            <p:cNvSpPr/>
            <p:nvPr/>
          </p:nvSpPr>
          <p:spPr>
            <a:xfrm>
              <a:off x="2535065" y="2091485"/>
              <a:ext cx="2164049" cy="457768"/>
            </a:xfrm>
            <a:prstGeom prst="ribbo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Bidan </a:t>
              </a:r>
              <a:r>
                <a:rPr lang="en-US" sz="1050" dirty="0" err="1">
                  <a:solidFill>
                    <a:schemeClr val="tx1"/>
                  </a:solidFill>
                </a:rPr>
                <a:t>Berprestasi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D8FCB16-C78B-4928-8721-1143165674E3}"/>
                </a:ext>
              </a:extLst>
            </p:cNvPr>
            <p:cNvGrpSpPr/>
            <p:nvPr/>
          </p:nvGrpSpPr>
          <p:grpSpPr>
            <a:xfrm rot="1184949">
              <a:off x="4712689" y="1810486"/>
              <a:ext cx="221249" cy="450440"/>
              <a:chOff x="2137970" y="1781773"/>
              <a:chExt cx="419101" cy="737582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C30E6D64-A927-4AE6-B8F9-79F57AC013BF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593CC1AC-CB76-467A-8BF2-D146088A5548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0" name="Star: 8 Points 129">
              <a:extLst>
                <a:ext uri="{FF2B5EF4-FFF2-40B4-BE49-F238E27FC236}">
                  <a16:creationId xmlns:a16="http://schemas.microsoft.com/office/drawing/2014/main" id="{3C8279A4-3665-4037-A421-55D3C8FB4C01}"/>
                </a:ext>
              </a:extLst>
            </p:cNvPr>
            <p:cNvSpPr/>
            <p:nvPr/>
          </p:nvSpPr>
          <p:spPr>
            <a:xfrm>
              <a:off x="3571238" y="1949969"/>
              <a:ext cx="266943" cy="239461"/>
            </a:xfrm>
            <a:prstGeom prst="star8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" name="Star: 8 Points 133">
              <a:extLst>
                <a:ext uri="{FF2B5EF4-FFF2-40B4-BE49-F238E27FC236}">
                  <a16:creationId xmlns:a16="http://schemas.microsoft.com/office/drawing/2014/main" id="{2042842D-0641-4CF4-B910-05A2B8B6F294}"/>
                </a:ext>
              </a:extLst>
            </p:cNvPr>
            <p:cNvSpPr/>
            <p:nvPr/>
          </p:nvSpPr>
          <p:spPr>
            <a:xfrm>
              <a:off x="4205066" y="1935185"/>
              <a:ext cx="266943" cy="239461"/>
            </a:xfrm>
            <a:prstGeom prst="star8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5" name="Star: 8 Points 134">
              <a:extLst>
                <a:ext uri="{FF2B5EF4-FFF2-40B4-BE49-F238E27FC236}">
                  <a16:creationId xmlns:a16="http://schemas.microsoft.com/office/drawing/2014/main" id="{FC52489E-14F3-43D3-8220-49A57DBE02F5}"/>
                </a:ext>
              </a:extLst>
            </p:cNvPr>
            <p:cNvSpPr/>
            <p:nvPr/>
          </p:nvSpPr>
          <p:spPr>
            <a:xfrm>
              <a:off x="2976466" y="1964137"/>
              <a:ext cx="266943" cy="239461"/>
            </a:xfrm>
            <a:prstGeom prst="star8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09FC4C0-042F-46B4-897E-C45FC158CF2D}"/>
              </a:ext>
            </a:extLst>
          </p:cNvPr>
          <p:cNvGrpSpPr/>
          <p:nvPr/>
        </p:nvGrpSpPr>
        <p:grpSpPr>
          <a:xfrm>
            <a:off x="2535746" y="4846803"/>
            <a:ext cx="2361623" cy="1688673"/>
            <a:chOff x="723783" y="5038527"/>
            <a:chExt cx="2361623" cy="168867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258123C-EC04-40CD-96FC-C1FF0A4B1893}"/>
                </a:ext>
              </a:extLst>
            </p:cNvPr>
            <p:cNvGrpSpPr/>
            <p:nvPr/>
          </p:nvGrpSpPr>
          <p:grpSpPr>
            <a:xfrm>
              <a:off x="723783" y="5038527"/>
              <a:ext cx="2146918" cy="1688673"/>
              <a:chOff x="205732" y="2962275"/>
              <a:chExt cx="3252113" cy="2130464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C2A070E-0575-4CEB-A629-3CD41835F6CB}"/>
                  </a:ext>
                </a:extLst>
              </p:cNvPr>
              <p:cNvGrpSpPr/>
              <p:nvPr/>
            </p:nvGrpSpPr>
            <p:grpSpPr>
              <a:xfrm>
                <a:off x="205732" y="2962275"/>
                <a:ext cx="3029007" cy="1889146"/>
                <a:chOff x="1885555" y="2725913"/>
                <a:chExt cx="3029007" cy="188914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0923296-B114-4053-AD2D-5D2608701B0F}"/>
                    </a:ext>
                  </a:extLst>
                </p:cNvPr>
                <p:cNvSpPr/>
                <p:nvPr/>
              </p:nvSpPr>
              <p:spPr>
                <a:xfrm>
                  <a:off x="2267599" y="3600946"/>
                  <a:ext cx="2353535" cy="100378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E5DF743-E271-4CD8-AD77-80EE2C6C9FB1}"/>
                    </a:ext>
                  </a:extLst>
                </p:cNvPr>
                <p:cNvSpPr/>
                <p:nvPr/>
              </p:nvSpPr>
              <p:spPr>
                <a:xfrm>
                  <a:off x="3306004" y="4275114"/>
                  <a:ext cx="81714" cy="33994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178A4D9F-419A-4987-9203-F54EAD37388B}"/>
                    </a:ext>
                  </a:extLst>
                </p:cNvPr>
                <p:cNvSpPr/>
                <p:nvPr/>
              </p:nvSpPr>
              <p:spPr>
                <a:xfrm>
                  <a:off x="1885555" y="2725913"/>
                  <a:ext cx="3029007" cy="98151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266DE04-6B59-4F92-81CF-3C6C12AAF99E}"/>
                    </a:ext>
                  </a:extLst>
                </p:cNvPr>
                <p:cNvSpPr/>
                <p:nvPr/>
              </p:nvSpPr>
              <p:spPr>
                <a:xfrm>
                  <a:off x="2896769" y="3767677"/>
                  <a:ext cx="924753" cy="56747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31AF836-9252-49DC-978E-603EBDDA0B07}"/>
                  </a:ext>
                </a:extLst>
              </p:cNvPr>
              <p:cNvGrpSpPr/>
              <p:nvPr/>
            </p:nvGrpSpPr>
            <p:grpSpPr>
              <a:xfrm>
                <a:off x="2252935" y="3577556"/>
                <a:ext cx="1204910" cy="1515183"/>
                <a:chOff x="2311616" y="2077471"/>
                <a:chExt cx="1204910" cy="1515183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97FA311-0F17-4EED-BEF1-A2CEED2E4126}"/>
                    </a:ext>
                  </a:extLst>
                </p:cNvPr>
                <p:cNvSpPr/>
                <p:nvPr/>
              </p:nvSpPr>
              <p:spPr>
                <a:xfrm>
                  <a:off x="2784705" y="3151421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5E8D0087-5574-466C-B3B6-154394D60CAC}"/>
                    </a:ext>
                  </a:extLst>
                </p:cNvPr>
                <p:cNvSpPr/>
                <p:nvPr/>
              </p:nvSpPr>
              <p:spPr>
                <a:xfrm>
                  <a:off x="2936002" y="3146698"/>
                  <a:ext cx="81714" cy="4412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1CB34194-0A1C-44DB-A503-25476F5B8F38}"/>
                    </a:ext>
                  </a:extLst>
                </p:cNvPr>
                <p:cNvSpPr/>
                <p:nvPr/>
              </p:nvSpPr>
              <p:spPr>
                <a:xfrm>
                  <a:off x="2552121" y="2256071"/>
                  <a:ext cx="733425" cy="895350"/>
                </a:xfrm>
                <a:prstGeom prst="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2B94E42-3CFA-4F41-8C9E-E934BF2B75E7}"/>
                    </a:ext>
                  </a:extLst>
                </p:cNvPr>
                <p:cNvSpPr/>
                <p:nvPr/>
              </p:nvSpPr>
              <p:spPr>
                <a:xfrm rot="19811306" flipH="1">
                  <a:off x="2311616" y="2625159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E6B2E06-6068-4924-921A-26C70DCCE69C}"/>
                    </a:ext>
                  </a:extLst>
                </p:cNvPr>
                <p:cNvSpPr/>
                <p:nvPr/>
              </p:nvSpPr>
              <p:spPr>
                <a:xfrm rot="1788694">
                  <a:off x="2954551" y="2615635"/>
                  <a:ext cx="561975" cy="8096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B43ED34-A8DA-43CB-8607-A841DFFF142D}"/>
                    </a:ext>
                  </a:extLst>
                </p:cNvPr>
                <p:cNvSpPr/>
                <p:nvPr/>
              </p:nvSpPr>
              <p:spPr>
                <a:xfrm>
                  <a:off x="2690234" y="2098912"/>
                  <a:ext cx="419100" cy="409575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A5A05CA-BF49-4ABF-BCCE-DF22DC11F5A9}"/>
                    </a:ext>
                  </a:extLst>
                </p:cNvPr>
                <p:cNvGrpSpPr/>
                <p:nvPr/>
              </p:nvGrpSpPr>
              <p:grpSpPr>
                <a:xfrm>
                  <a:off x="2749033" y="2077471"/>
                  <a:ext cx="382577" cy="801378"/>
                  <a:chOff x="1814012" y="2570519"/>
                  <a:chExt cx="382577" cy="801378"/>
                </a:xfrm>
              </p:grpSpPr>
              <p:sp>
                <p:nvSpPr>
                  <p:cNvPr id="9" name="Block Arc 8">
                    <a:extLst>
                      <a:ext uri="{FF2B5EF4-FFF2-40B4-BE49-F238E27FC236}">
                        <a16:creationId xmlns:a16="http://schemas.microsoft.com/office/drawing/2014/main" id="{97FC7A35-31EA-4195-9B1F-24B448315215}"/>
                      </a:ext>
                    </a:extLst>
                  </p:cNvPr>
                  <p:cNvSpPr/>
                  <p:nvPr/>
                </p:nvSpPr>
                <p:spPr>
                  <a:xfrm flipV="1">
                    <a:off x="1837435" y="2570519"/>
                    <a:ext cx="257175" cy="514351"/>
                  </a:xfrm>
                  <a:prstGeom prst="blockArc">
                    <a:avLst>
                      <a:gd name="adj1" fmla="val 10800000"/>
                      <a:gd name="adj2" fmla="val 14"/>
                      <a:gd name="adj3" fmla="val 2499"/>
                    </a:avLst>
                  </a:prstGeom>
                  <a:solidFill>
                    <a:srgbClr val="3E639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FB84221-2EB3-4D8B-B1A1-276F3EAC7CA3}"/>
                      </a:ext>
                    </a:extLst>
                  </p:cNvPr>
                  <p:cNvSpPr/>
                  <p:nvPr/>
                </p:nvSpPr>
                <p:spPr>
                  <a:xfrm>
                    <a:off x="1976999" y="3072127"/>
                    <a:ext cx="164620" cy="296333"/>
                  </a:xfrm>
                  <a:custGeom>
                    <a:avLst/>
                    <a:gdLst>
                      <a:gd name="connsiteX0" fmla="*/ 12220 w 164620"/>
                      <a:gd name="connsiteY0" fmla="*/ 0 h 296333"/>
                      <a:gd name="connsiteX1" fmla="*/ 12220 w 164620"/>
                      <a:gd name="connsiteY1" fmla="*/ 118533 h 296333"/>
                      <a:gd name="connsiteX2" fmla="*/ 139220 w 164620"/>
                      <a:gd name="connsiteY2" fmla="*/ 262467 h 296333"/>
                      <a:gd name="connsiteX3" fmla="*/ 164620 w 164620"/>
                      <a:gd name="connsiteY3" fmla="*/ 296333 h 296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620" h="296333">
                        <a:moveTo>
                          <a:pt x="12220" y="0"/>
                        </a:moveTo>
                        <a:cubicBezTo>
                          <a:pt x="1636" y="37394"/>
                          <a:pt x="-8947" y="74788"/>
                          <a:pt x="12220" y="118533"/>
                        </a:cubicBezTo>
                        <a:cubicBezTo>
                          <a:pt x="33387" y="162278"/>
                          <a:pt x="113820" y="232834"/>
                          <a:pt x="139220" y="262467"/>
                        </a:cubicBezTo>
                        <a:cubicBezTo>
                          <a:pt x="164620" y="292100"/>
                          <a:pt x="164620" y="294216"/>
                          <a:pt x="164620" y="296333"/>
                        </a:cubicBezTo>
                      </a:path>
                    </a:pathLst>
                  </a:cu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30AA519A-B6B5-4A83-B2AD-A8E113E70CFD}"/>
                      </a:ext>
                    </a:extLst>
                  </p:cNvPr>
                  <p:cNvCxnSpPr/>
                  <p:nvPr/>
                </p:nvCxnSpPr>
                <p:spPr>
                  <a:xfrm>
                    <a:off x="2089090" y="3363279"/>
                    <a:ext cx="10749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3720348-39A1-4203-8CB9-6223410220E0}"/>
                      </a:ext>
                    </a:extLst>
                  </p:cNvPr>
                  <p:cNvCxnSpPr/>
                  <p:nvPr/>
                </p:nvCxnSpPr>
                <p:spPr>
                  <a:xfrm>
                    <a:off x="1814012" y="3371897"/>
                    <a:ext cx="10749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3989FB-5BBB-49C6-9E55-77EFC818E89C}"/>
                </a:ext>
              </a:extLst>
            </p:cNvPr>
            <p:cNvSpPr txBox="1"/>
            <p:nvPr/>
          </p:nvSpPr>
          <p:spPr>
            <a:xfrm>
              <a:off x="1153497" y="5883976"/>
              <a:ext cx="1084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Bidan </a:t>
              </a:r>
              <a:r>
                <a:rPr lang="en-US" sz="800" dirty="0" err="1"/>
                <a:t>Nuraeni</a:t>
              </a:r>
              <a:endParaRPr lang="en-US" sz="800" dirty="0"/>
            </a:p>
            <a:p>
              <a:pPr algn="ctr"/>
              <a:endParaRPr lang="en-US" sz="800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92DAAC3-0903-4DAE-A024-C2AF256470B8}"/>
                </a:ext>
              </a:extLst>
            </p:cNvPr>
            <p:cNvGrpSpPr/>
            <p:nvPr/>
          </p:nvGrpSpPr>
          <p:grpSpPr>
            <a:xfrm rot="1184949">
              <a:off x="2864157" y="5729666"/>
              <a:ext cx="221249" cy="450440"/>
              <a:chOff x="2137970" y="1781773"/>
              <a:chExt cx="419101" cy="737582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E19FAD11-6478-4B85-8114-C6FB816B3001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5702ECC9-3985-4D39-A547-8424286450E2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A34492-A32A-4175-B4C2-77E6D242DBD9}"/>
                </a:ext>
              </a:extLst>
            </p:cNvPr>
            <p:cNvSpPr txBox="1"/>
            <p:nvPr/>
          </p:nvSpPr>
          <p:spPr>
            <a:xfrm>
              <a:off x="1160120" y="5967493"/>
              <a:ext cx="1084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800" dirty="0"/>
            </a:p>
            <a:p>
              <a:pPr algn="ctr"/>
              <a:r>
                <a:rPr lang="en-US" sz="800" dirty="0"/>
                <a:t>SK XXX 2021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01B070DE-C50F-4495-8583-0AFD27880103}"/>
              </a:ext>
            </a:extLst>
          </p:cNvPr>
          <p:cNvSpPr txBox="1"/>
          <p:nvPr/>
        </p:nvSpPr>
        <p:spPr>
          <a:xfrm>
            <a:off x="7191712" y="4997426"/>
            <a:ext cx="405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bidan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app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mempromosikan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pasien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50FEE87-C506-4277-848D-79D97271F44F}"/>
              </a:ext>
            </a:extLst>
          </p:cNvPr>
          <p:cNvGrpSpPr/>
          <p:nvPr/>
        </p:nvGrpSpPr>
        <p:grpSpPr>
          <a:xfrm>
            <a:off x="1153497" y="3142401"/>
            <a:ext cx="4399597" cy="1203118"/>
            <a:chOff x="58882" y="3056978"/>
            <a:chExt cx="4399597" cy="1203118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12D20E2-4B1C-4A5A-9CAE-2DCC62793A4F}"/>
                </a:ext>
              </a:extLst>
            </p:cNvPr>
            <p:cNvGrpSpPr/>
            <p:nvPr/>
          </p:nvGrpSpPr>
          <p:grpSpPr>
            <a:xfrm>
              <a:off x="2879020" y="3056978"/>
              <a:ext cx="1579459" cy="1044927"/>
              <a:chOff x="1885555" y="2725913"/>
              <a:chExt cx="3029007" cy="1889146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4C544EC-CBA8-48C9-96A8-E8F04B953E5A}"/>
                  </a:ext>
                </a:extLst>
              </p:cNvPr>
              <p:cNvSpPr/>
              <p:nvPr/>
            </p:nvSpPr>
            <p:spPr>
              <a:xfrm>
                <a:off x="2267599" y="3600946"/>
                <a:ext cx="2353535" cy="10037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8C08647-8389-48FA-9873-5804FA95909C}"/>
                  </a:ext>
                </a:extLst>
              </p:cNvPr>
              <p:cNvSpPr/>
              <p:nvPr/>
            </p:nvSpPr>
            <p:spPr>
              <a:xfrm>
                <a:off x="3306004" y="4275114"/>
                <a:ext cx="81714" cy="339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3F884469-304B-45BC-A1A2-020E4046EF6D}"/>
                  </a:ext>
                </a:extLst>
              </p:cNvPr>
              <p:cNvSpPr/>
              <p:nvPr/>
            </p:nvSpPr>
            <p:spPr>
              <a:xfrm>
                <a:off x="1885555" y="2725913"/>
                <a:ext cx="3029007" cy="981517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FF0990F-0836-44FC-BB95-A4C56382EDFD}"/>
                  </a:ext>
                </a:extLst>
              </p:cNvPr>
              <p:cNvSpPr/>
              <p:nvPr/>
            </p:nvSpPr>
            <p:spPr>
              <a:xfrm>
                <a:off x="2896769" y="3767677"/>
                <a:ext cx="924753" cy="5674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1FDE4A6-8D9D-4EB8-A73F-7A7737BCCBF5}"/>
                </a:ext>
              </a:extLst>
            </p:cNvPr>
            <p:cNvGrpSpPr/>
            <p:nvPr/>
          </p:nvGrpSpPr>
          <p:grpSpPr>
            <a:xfrm>
              <a:off x="58882" y="3056978"/>
              <a:ext cx="2620307" cy="1060808"/>
              <a:chOff x="2466963" y="1958270"/>
              <a:chExt cx="4359091" cy="2083433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458D1F8-81C1-404D-A328-B0722C11635F}"/>
                  </a:ext>
                </a:extLst>
              </p:cNvPr>
              <p:cNvSpPr/>
              <p:nvPr/>
            </p:nvSpPr>
            <p:spPr>
              <a:xfrm>
                <a:off x="2629722" y="3013198"/>
                <a:ext cx="3936904" cy="8918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D6417459-5BA9-4290-928B-5FF14527E12B}"/>
                  </a:ext>
                </a:extLst>
              </p:cNvPr>
              <p:cNvSpPr/>
              <p:nvPr/>
            </p:nvSpPr>
            <p:spPr>
              <a:xfrm>
                <a:off x="2466963" y="1958270"/>
                <a:ext cx="4359091" cy="1056789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0979D81F-9DB1-4E81-95C7-93FE3D9866A2}"/>
                  </a:ext>
                </a:extLst>
              </p:cNvPr>
              <p:cNvSpPr/>
              <p:nvPr/>
            </p:nvSpPr>
            <p:spPr>
              <a:xfrm>
                <a:off x="3180938" y="2426211"/>
                <a:ext cx="2946400" cy="72492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0657BE5-F655-4577-9FAD-D4DF8A17FABC}"/>
                  </a:ext>
                </a:extLst>
              </p:cNvPr>
              <p:cNvSpPr/>
              <p:nvPr/>
            </p:nvSpPr>
            <p:spPr>
              <a:xfrm>
                <a:off x="3356221" y="3149896"/>
                <a:ext cx="2566663" cy="8918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CD9681D-A632-41DD-9861-8C2EDA8BD28D}"/>
                  </a:ext>
                </a:extLst>
              </p:cNvPr>
              <p:cNvSpPr/>
              <p:nvPr/>
            </p:nvSpPr>
            <p:spPr>
              <a:xfrm>
                <a:off x="3936515" y="2849499"/>
                <a:ext cx="1552575" cy="5177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err="1">
                    <a:solidFill>
                      <a:schemeClr val="tx1"/>
                    </a:solidFill>
                  </a:rPr>
                  <a:t>Fasilitas</a:t>
                </a:r>
                <a:r>
                  <a:rPr 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sz="800" dirty="0" err="1">
                    <a:solidFill>
                      <a:schemeClr val="tx1"/>
                    </a:solidFill>
                  </a:rPr>
                  <a:t>Pelayanan</a:t>
                </a:r>
                <a:r>
                  <a:rPr lang="en-US" sz="800" dirty="0">
                    <a:solidFill>
                      <a:schemeClr val="tx1"/>
                    </a:solidFill>
                  </a:rPr>
                  <a:t> Kesehatan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F038D8-50B6-4234-BDD6-C95DA4B51C46}"/>
                </a:ext>
              </a:extLst>
            </p:cNvPr>
            <p:cNvGrpSpPr/>
            <p:nvPr/>
          </p:nvGrpSpPr>
          <p:grpSpPr>
            <a:xfrm>
              <a:off x="2332878" y="3146619"/>
              <a:ext cx="798935" cy="1113477"/>
              <a:chOff x="2311616" y="2077471"/>
              <a:chExt cx="1204910" cy="1515183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95B4A83-3C20-4044-A2BB-91896698AD84}"/>
                  </a:ext>
                </a:extLst>
              </p:cNvPr>
              <p:cNvSpPr/>
              <p:nvPr/>
            </p:nvSpPr>
            <p:spPr>
              <a:xfrm>
                <a:off x="2784705" y="3151421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1F26BF03-7865-415B-8CD0-2BF2CC2790A1}"/>
                  </a:ext>
                </a:extLst>
              </p:cNvPr>
              <p:cNvSpPr/>
              <p:nvPr/>
            </p:nvSpPr>
            <p:spPr>
              <a:xfrm>
                <a:off x="2936002" y="3146698"/>
                <a:ext cx="81714" cy="4412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27F9BB35-6065-44A4-98EB-0F51360D2670}"/>
                  </a:ext>
                </a:extLst>
              </p:cNvPr>
              <p:cNvSpPr/>
              <p:nvPr/>
            </p:nvSpPr>
            <p:spPr>
              <a:xfrm>
                <a:off x="2552121" y="2256071"/>
                <a:ext cx="733425" cy="89535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FBADEB7-37E1-4AD3-9352-D95E5AC859A2}"/>
                  </a:ext>
                </a:extLst>
              </p:cNvPr>
              <p:cNvSpPr/>
              <p:nvPr/>
            </p:nvSpPr>
            <p:spPr>
              <a:xfrm rot="19811306" flipH="1">
                <a:off x="2311616" y="2625159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5F5BA62-DA3C-449E-A318-ABB736C1F6C5}"/>
                  </a:ext>
                </a:extLst>
              </p:cNvPr>
              <p:cNvSpPr/>
              <p:nvPr/>
            </p:nvSpPr>
            <p:spPr>
              <a:xfrm rot="1788694">
                <a:off x="2954551" y="2615635"/>
                <a:ext cx="561975" cy="809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31D8F5F-220B-4786-BADE-AC022E292BBE}"/>
                  </a:ext>
                </a:extLst>
              </p:cNvPr>
              <p:cNvSpPr/>
              <p:nvPr/>
            </p:nvSpPr>
            <p:spPr>
              <a:xfrm>
                <a:off x="2690234" y="2098912"/>
                <a:ext cx="419100" cy="40957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B15B227-C25C-4197-BF82-7A0539F327F8}"/>
                  </a:ext>
                </a:extLst>
              </p:cNvPr>
              <p:cNvGrpSpPr/>
              <p:nvPr/>
            </p:nvGrpSpPr>
            <p:grpSpPr>
              <a:xfrm>
                <a:off x="2749033" y="2077471"/>
                <a:ext cx="382577" cy="801378"/>
                <a:chOff x="1814012" y="2570519"/>
                <a:chExt cx="382577" cy="801378"/>
              </a:xfrm>
            </p:grpSpPr>
            <p:sp>
              <p:nvSpPr>
                <p:cNvPr id="85" name="Block Arc 84">
                  <a:extLst>
                    <a:ext uri="{FF2B5EF4-FFF2-40B4-BE49-F238E27FC236}">
                      <a16:creationId xmlns:a16="http://schemas.microsoft.com/office/drawing/2014/main" id="{41EB7C5B-A22B-4E51-9BCE-99A2246874A6}"/>
                    </a:ext>
                  </a:extLst>
                </p:cNvPr>
                <p:cNvSpPr/>
                <p:nvPr/>
              </p:nvSpPr>
              <p:spPr>
                <a:xfrm flipV="1">
                  <a:off x="1837435" y="2570519"/>
                  <a:ext cx="257175" cy="514351"/>
                </a:xfrm>
                <a:prstGeom prst="blockArc">
                  <a:avLst>
                    <a:gd name="adj1" fmla="val 10800000"/>
                    <a:gd name="adj2" fmla="val 14"/>
                    <a:gd name="adj3" fmla="val 2499"/>
                  </a:avLst>
                </a:prstGeom>
                <a:solidFill>
                  <a:srgbClr val="3E639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318887C-0B58-46BD-A09D-DEE9D8491594}"/>
                    </a:ext>
                  </a:extLst>
                </p:cNvPr>
                <p:cNvSpPr/>
                <p:nvPr/>
              </p:nvSpPr>
              <p:spPr>
                <a:xfrm>
                  <a:off x="1976999" y="3072127"/>
                  <a:ext cx="164620" cy="296333"/>
                </a:xfrm>
                <a:custGeom>
                  <a:avLst/>
                  <a:gdLst>
                    <a:gd name="connsiteX0" fmla="*/ 12220 w 164620"/>
                    <a:gd name="connsiteY0" fmla="*/ 0 h 296333"/>
                    <a:gd name="connsiteX1" fmla="*/ 12220 w 164620"/>
                    <a:gd name="connsiteY1" fmla="*/ 118533 h 296333"/>
                    <a:gd name="connsiteX2" fmla="*/ 139220 w 164620"/>
                    <a:gd name="connsiteY2" fmla="*/ 262467 h 296333"/>
                    <a:gd name="connsiteX3" fmla="*/ 164620 w 164620"/>
                    <a:gd name="connsiteY3" fmla="*/ 296333 h 296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620" h="296333">
                      <a:moveTo>
                        <a:pt x="12220" y="0"/>
                      </a:moveTo>
                      <a:cubicBezTo>
                        <a:pt x="1636" y="37394"/>
                        <a:pt x="-8947" y="74788"/>
                        <a:pt x="12220" y="118533"/>
                      </a:cubicBezTo>
                      <a:cubicBezTo>
                        <a:pt x="33387" y="162278"/>
                        <a:pt x="113820" y="232834"/>
                        <a:pt x="139220" y="262467"/>
                      </a:cubicBezTo>
                      <a:cubicBezTo>
                        <a:pt x="164620" y="292100"/>
                        <a:pt x="164620" y="294216"/>
                        <a:pt x="164620" y="296333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990BD16-F4DA-4B36-BFD8-A6EF10EFD201}"/>
                    </a:ext>
                  </a:extLst>
                </p:cNvPr>
                <p:cNvCxnSpPr/>
                <p:nvPr/>
              </p:nvCxnSpPr>
              <p:spPr>
                <a:xfrm>
                  <a:off x="2089090" y="3363279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97E084A-A58E-4613-9822-17B41998EBED}"/>
                    </a:ext>
                  </a:extLst>
                </p:cNvPr>
                <p:cNvCxnSpPr/>
                <p:nvPr/>
              </p:nvCxnSpPr>
              <p:spPr>
                <a:xfrm>
                  <a:off x="1814012" y="3371897"/>
                  <a:ext cx="107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BAC1339-9786-4398-B5BC-9C027AD6711D}"/>
                </a:ext>
              </a:extLst>
            </p:cNvPr>
            <p:cNvGrpSpPr/>
            <p:nvPr/>
          </p:nvGrpSpPr>
          <p:grpSpPr>
            <a:xfrm rot="1184949">
              <a:off x="3092836" y="3290016"/>
              <a:ext cx="227490" cy="450440"/>
              <a:chOff x="2137970" y="1781773"/>
              <a:chExt cx="419101" cy="73758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120D7E02-0AD6-4DC1-B40A-5AF8FCD82011}"/>
                  </a:ext>
                </a:extLst>
              </p:cNvPr>
              <p:cNvSpPr/>
              <p:nvPr/>
            </p:nvSpPr>
            <p:spPr>
              <a:xfrm>
                <a:off x="2137970" y="1781773"/>
                <a:ext cx="419101" cy="73758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3C39193B-16F2-4C10-9B3C-3C2A12BB203A}"/>
                  </a:ext>
                </a:extLst>
              </p:cNvPr>
              <p:cNvSpPr/>
              <p:nvPr/>
            </p:nvSpPr>
            <p:spPr>
              <a:xfrm>
                <a:off x="2178530" y="1837526"/>
                <a:ext cx="324000" cy="5691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0B6793-AA77-4086-9BEE-713E70C6EF3C}"/>
              </a:ext>
            </a:extLst>
          </p:cNvPr>
          <p:cNvSpPr txBox="1"/>
          <p:nvPr/>
        </p:nvSpPr>
        <p:spPr>
          <a:xfrm>
            <a:off x="2036864" y="2596335"/>
            <a:ext cx="88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https://www.liputan6.com/health/read/469653/9-bidan-berprestasi-di-srikandi-award-2012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BB6775F-52D7-4A99-96AA-B0E6CB9DC9FD}"/>
              </a:ext>
            </a:extLst>
          </p:cNvPr>
          <p:cNvSpPr txBox="1"/>
          <p:nvPr/>
        </p:nvSpPr>
        <p:spPr>
          <a:xfrm>
            <a:off x="1878773" y="4375594"/>
            <a:ext cx="88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UU RI No 4 </a:t>
            </a:r>
            <a:r>
              <a:rPr lang="en-US" sz="1400" dirty="0" err="1"/>
              <a:t>Thn</a:t>
            </a:r>
            <a:r>
              <a:rPr lang="en-US" sz="1400" dirty="0"/>
              <a:t> 2019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Kebidanan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763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0318-5878-4B80-B060-EE13F8E4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"/>
            <a:ext cx="10515600" cy="6024563"/>
          </a:xfrm>
        </p:spPr>
        <p:txBody>
          <a:bodyPr>
            <a:normAutofit fontScale="55000" lnSpcReduction="20000"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PRAKTIK KEBIDANAN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Bagian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Kesatu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Umum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41 </a:t>
            </a:r>
          </a:p>
          <a:p>
            <a:r>
              <a:rPr lang="nn-NO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Praktik Kebidanan dilakukan di: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Tempat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Bidan; dan </a:t>
            </a:r>
          </a:p>
          <a:p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Fasilitas Pelayanan Kesehatan lainnya.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harus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kewenangan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serta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mematuhi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etik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prosedur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operasional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42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Pengaturan,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penetapan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pembinaan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oleh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Konsil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sv-SE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Konsil sebagaimana dimaksud pada ayat (1) merupakan bagian dari Konsil Tenaga Kesehatan Indonesia yang diatur dengan Peraturan Presiden.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43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lulusan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pendidikan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diploma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Fasilitas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lulusan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pendidikan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Tempat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dan di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Fasilitas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lainnya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(3)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(2)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1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Tempat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Bidan.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44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lulusan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pendidikan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profesi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menjalankan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Tempat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wajib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memasang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nama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Ketentuan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mengenai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nama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ketentuan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peraturan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perundang-undangan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(3) Bidan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tidak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memasang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nama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dikenai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sanksi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administratif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berupa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teguran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lisan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peringatan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tertulis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denda administratif; dan/atau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pencabutan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izin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5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00E0-4CF1-4B3D-A342-2C8E8015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225"/>
            <a:ext cx="10515600" cy="5900738"/>
          </a:xfrm>
        </p:spPr>
        <p:txBody>
          <a:bodyPr>
            <a:normAutofit fontScale="70000" lnSpcReduction="20000"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Bagian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Kedua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46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menyelenggarakan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bertugas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memberikan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meliputi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ibu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anak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reproduksi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perempuan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keluarga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berencana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pelaksanaan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berdasarkan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pelimpahan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dan/atau </a:t>
            </a:r>
          </a:p>
          <a:p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e. pelaksanaan tugas dalam keadaan keterbatasan tertentu.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sendiri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(3)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Pelaksanaan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tugas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bertanggung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jawab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akuntabel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47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menyelenggarakan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berperan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pemberi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pengelola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penyuluh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konselor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pendidik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pembimbing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fasilitator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klinik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e.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penggerak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serta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masyarakat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pemberdayaan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perempuan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dan/atau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f.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peneliti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(2) Peran Bidan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dimaksud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ayat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(1)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ketentuan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peraturan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perundang-undangan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EBE6-D13C-4213-BEC1-41E441A7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0772-B9CF-4D23-A17D-EFAB6FDF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Wireframe </a:t>
            </a:r>
            <a:r>
              <a:rPr lang="en-US" dirty="0" err="1"/>
              <a:t>pendaftaran</a:t>
            </a:r>
            <a:r>
              <a:rPr lang="en-US" dirty="0"/>
              <a:t> Persona 3 (Bidan </a:t>
            </a:r>
            <a:r>
              <a:rPr lang="en-US" dirty="0" err="1"/>
              <a:t>Profesional</a:t>
            </a:r>
            <a:r>
              <a:rPr lang="en-US" dirty="0"/>
              <a:t> Baru)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pisah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daftar akun 1. Hp 2. email (ok)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sblm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pin </a:t>
            </a:r>
            <a:r>
              <a:rPr lang="en-US" dirty="0" err="1"/>
              <a:t>pertama</a:t>
            </a:r>
            <a:r>
              <a:rPr lang="en-US" dirty="0"/>
              <a:t> kali,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sdh</a:t>
            </a:r>
            <a:r>
              <a:rPr lang="en-US" dirty="0"/>
              <a:t> </a:t>
            </a:r>
            <a:r>
              <a:rPr lang="en-US" dirty="0" err="1"/>
              <a:t>tersimpan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no pin</a:t>
            </a:r>
          </a:p>
          <a:p>
            <a:pPr marL="0" indent="0">
              <a:buNone/>
            </a:pPr>
            <a:r>
              <a:rPr lang="en-US" dirty="0"/>
              <a:t>-user story pin</a:t>
            </a:r>
          </a:p>
          <a:p>
            <a:pPr marL="0" indent="0">
              <a:buNone/>
            </a:pPr>
            <a:r>
              <a:rPr lang="en-US" dirty="0"/>
              <a:t>Wireframe </a:t>
            </a:r>
            <a:r>
              <a:rPr lang="en-US" dirty="0" err="1"/>
              <a:t>Lupa</a:t>
            </a:r>
            <a:r>
              <a:rPr lang="en-US" dirty="0"/>
              <a:t> password </a:t>
            </a:r>
          </a:p>
          <a:p>
            <a:pPr marL="0" indent="0">
              <a:buNone/>
            </a:pPr>
            <a:r>
              <a:rPr lang="en-US" dirty="0"/>
              <a:t>-OTP</a:t>
            </a:r>
          </a:p>
          <a:p>
            <a:pPr marL="0" indent="0">
              <a:buNone/>
            </a:pPr>
            <a:r>
              <a:rPr lang="en-US" dirty="0"/>
              <a:t>-No HP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2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A427-04CC-47D5-AF3C-EBC3F780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8571-D3C9-4ADC-9E4C-927028FB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Urgensi</a:t>
            </a:r>
            <a:r>
              <a:rPr lang="en-US" dirty="0"/>
              <a:t> password dan pin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akun, </a:t>
            </a:r>
            <a:r>
              <a:rPr lang="en-US" dirty="0" err="1"/>
              <a:t>smntra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login </a:t>
            </a:r>
            <a:r>
              <a:rPr lang="en-US" dirty="0" err="1"/>
              <a:t>sdh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password dan </a:t>
            </a:r>
            <a:r>
              <a:rPr lang="en-US" dirty="0" err="1"/>
              <a:t>verifikasi</a:t>
            </a:r>
            <a:r>
              <a:rPr lang="en-US" dirty="0"/>
              <a:t> OTP</a:t>
            </a:r>
          </a:p>
        </p:txBody>
      </p:sp>
    </p:spTree>
    <p:extLst>
      <p:ext uri="{BB962C8B-B14F-4D97-AF65-F5344CB8AC3E}">
        <p14:creationId xmlns:p14="http://schemas.microsoft.com/office/powerpoint/2010/main" val="362139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2C48-FB2C-4DBD-9CD5-6985A597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User story pin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2C67-6FC6-47FC-8315-382B5B1C3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5625"/>
            <a:ext cx="108204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Saya user app Nakes </a:t>
            </a:r>
            <a:r>
              <a:rPr lang="en-US" dirty="0" err="1">
                <a:highlight>
                  <a:srgbClr val="FFFF00"/>
                </a:highlight>
              </a:rPr>
              <a:t>memerlukan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keamanan</a:t>
            </a:r>
            <a:r>
              <a:rPr lang="en-US" dirty="0">
                <a:highlight>
                  <a:srgbClr val="FFFF00"/>
                </a:highlight>
              </a:rPr>
              <a:t> akun </a:t>
            </a:r>
            <a:r>
              <a:rPr lang="en-US" dirty="0" err="1">
                <a:highlight>
                  <a:srgbClr val="FFFF00"/>
                </a:highlight>
              </a:rPr>
              <a:t>untuk</a:t>
            </a:r>
            <a:r>
              <a:rPr lang="en-US" dirty="0">
                <a:highlight>
                  <a:srgbClr val="FFFF00"/>
                </a:highlight>
              </a:rPr>
              <a:t> data </a:t>
            </a:r>
            <a:r>
              <a:rPr lang="en-US" dirty="0" err="1">
                <a:highlight>
                  <a:srgbClr val="FFFF00"/>
                </a:highlight>
              </a:rPr>
              <a:t>pribadi</a:t>
            </a:r>
            <a:r>
              <a:rPr lang="en-US" dirty="0">
                <a:highlight>
                  <a:srgbClr val="FFFF00"/>
                </a:highlight>
              </a:rPr>
              <a:t> dan data </a:t>
            </a:r>
            <a:r>
              <a:rPr lang="en-US" dirty="0" err="1">
                <a:highlight>
                  <a:srgbClr val="FFFF00"/>
                </a:highlight>
              </a:rPr>
              <a:t>pasien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saya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tangani</a:t>
            </a:r>
            <a:r>
              <a:rPr lang="en-US" dirty="0">
                <a:highlight>
                  <a:srgbClr val="FFFF00"/>
                </a:highlight>
              </a:rPr>
              <a:t> Ketika </a:t>
            </a:r>
            <a:r>
              <a:rPr lang="en-US" dirty="0" err="1">
                <a:highlight>
                  <a:srgbClr val="FFFF00"/>
                </a:highlight>
              </a:rPr>
              <a:t>membuka</a:t>
            </a:r>
            <a:r>
              <a:rPr lang="en-US" dirty="0">
                <a:highlight>
                  <a:srgbClr val="FFFF00"/>
                </a:highlight>
              </a:rPr>
              <a:t> app </a:t>
            </a:r>
            <a:r>
              <a:rPr lang="en-US" dirty="0" err="1">
                <a:highlight>
                  <a:srgbClr val="FFFF00"/>
                </a:highlight>
              </a:rPr>
              <a:t>tanpa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harus</a:t>
            </a:r>
            <a:r>
              <a:rPr lang="en-US" dirty="0">
                <a:highlight>
                  <a:srgbClr val="FFFF00"/>
                </a:highlight>
              </a:rPr>
              <a:t> login </a:t>
            </a:r>
            <a:r>
              <a:rPr lang="en-US" dirty="0" err="1">
                <a:highlight>
                  <a:srgbClr val="FFFF00"/>
                </a:highlight>
              </a:rPr>
              <a:t>kembali</a:t>
            </a:r>
            <a:r>
              <a:rPr lang="en-US" dirty="0">
                <a:highlight>
                  <a:srgbClr val="FFFF00"/>
                </a:highlight>
              </a:rPr>
              <a:t>.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wireframe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pendaftaran</a:t>
            </a:r>
            <a:r>
              <a:rPr lang="en-US" dirty="0"/>
              <a:t> pin: </a:t>
            </a:r>
            <a:r>
              <a:rPr lang="en-US" dirty="0" err="1"/>
              <a:t>aktivasi</a:t>
            </a:r>
            <a:r>
              <a:rPr lang="en-US" dirty="0"/>
              <a:t> no hp &amp; pin,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Saya user app Nakes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akun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 Klinik </a:t>
            </a:r>
            <a:r>
              <a:rPr lang="en-US" dirty="0" err="1"/>
              <a:t>saya</a:t>
            </a:r>
            <a:r>
              <a:rPr lang="en-US" dirty="0"/>
              <a:t> (pin)</a:t>
            </a:r>
          </a:p>
        </p:txBody>
      </p:sp>
    </p:spTree>
    <p:extLst>
      <p:ext uri="{BB962C8B-B14F-4D97-AF65-F5344CB8AC3E}">
        <p14:creationId xmlns:p14="http://schemas.microsoft.com/office/powerpoint/2010/main" val="369722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5EF5B-4B85-4210-8F5C-861026CD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875"/>
            <a:ext cx="10515600" cy="57816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v-SE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Pasal 60</a:t>
            </a:r>
          </a:p>
          <a:p>
            <a:pPr marL="0" indent="0">
              <a:buNone/>
            </a:pPr>
            <a:r>
              <a:rPr lang="sv-SE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Bidan dalam melaksanakan Praktik Kebidanan berhak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benar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jujur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lengkap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dan/atau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keluarganya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menerima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imbalan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jasa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telah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diberikan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61</a:t>
            </a:r>
          </a:p>
          <a:p>
            <a:pPr marL="0" indent="0" algn="l">
              <a:buNone/>
            </a:pPr>
            <a:r>
              <a:rPr lang="en-US" sz="1800" i="0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Bidan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berkewajiban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e.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mendokumentasikan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Asuhan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standar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f.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menjaga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kerahasiaan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kesehatan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62</a:t>
            </a:r>
          </a:p>
          <a:p>
            <a:pPr marL="0" indent="0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berhak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memperoleh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informasi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secara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benar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dan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jelas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mengenai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termasuk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resume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isi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rekam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medis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jika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diperlukan</a:t>
            </a:r>
            <a:r>
              <a:rPr lang="en-US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fi-FI" sz="1800" dirty="0">
                <a:solidFill>
                  <a:srgbClr val="000000"/>
                </a:solidFill>
                <a:latin typeface="Bookman Old Style" panose="02050604050505020204" pitchFamily="18" charset="0"/>
              </a:rPr>
              <a:t>e. </a:t>
            </a:r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memperoleh </a:t>
            </a:r>
            <a:r>
              <a:rPr lang="fi-FI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jaminan kerahasiaan kesehatan Klien</a:t>
            </a:r>
            <a:r>
              <a:rPr lang="fi-FI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pPr marL="0" indent="0">
              <a:buNone/>
            </a:pPr>
            <a:endParaRPr lang="fi-FI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Pasal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63</a:t>
            </a:r>
          </a:p>
          <a:p>
            <a:pPr marL="0" indent="0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Pengungkapan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rahasia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hanya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dasar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a.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kepentingan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kesehatan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Klien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permintaan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aparatur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penegak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hukum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rangka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penegakan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hukum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nb-NO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c. </a:t>
            </a:r>
            <a:r>
              <a:rPr lang="nb-NO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Bookman Old Style" panose="02050604050505020204" pitchFamily="18" charset="0"/>
              </a:rPr>
              <a:t>persetujuan Klien sendiri; </a:t>
            </a:r>
            <a:r>
              <a:rPr lang="nb-NO" sz="1800" b="0" i="0" u="none" strike="noStrike" baseline="0" dirty="0">
                <a:latin typeface="Bookman Old Style" panose="02050604050505020204" pitchFamily="18" charset="0"/>
              </a:rPr>
              <a:t>dan/atau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ketentuan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peraturan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perundang-undangan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91C9B-6D0F-40CC-A3B6-25FBF3CB733D}"/>
              </a:ext>
            </a:extLst>
          </p:cNvPr>
          <p:cNvSpPr txBox="1"/>
          <p:nvPr/>
        </p:nvSpPr>
        <p:spPr>
          <a:xfrm>
            <a:off x="838200" y="364093"/>
            <a:ext cx="374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UU No 4 </a:t>
            </a:r>
            <a:r>
              <a:rPr lang="en-US" dirty="0" err="1"/>
              <a:t>Thn</a:t>
            </a:r>
            <a:r>
              <a:rPr lang="en-US" dirty="0"/>
              <a:t> 2019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Kebidanan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17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DA81-C036-4F78-AB6B-A69B3EB7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4C06-989D-4028-8643-07762C6E1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0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8BF6-3258-49D8-831C-49668BD9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App E-Imunisasi</a:t>
            </a:r>
            <a:br>
              <a:rPr lang="en-US" dirty="0"/>
            </a:br>
            <a:r>
              <a:rPr lang="en-US" dirty="0" err="1"/>
              <a:t>untuk</a:t>
            </a:r>
            <a:r>
              <a:rPr lang="en-US" dirty="0"/>
              <a:t> Tenaga Kesehatan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596A-CB09-4BD8-98CB-8DE73A3F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Tenaga Kesehatan </a:t>
            </a:r>
            <a:r>
              <a:rPr lang="en-US" sz="2400" dirty="0"/>
              <a:t>: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Setiap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orang yang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mengabdikan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diri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dalam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bidang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kesehatan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dibekali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ilmu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pengetahuan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dan atau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keterampilan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melalui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pendidikan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formal. Dimana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setiap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jenis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tenaga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kesehatan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itu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memiliki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kewenangan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masing2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dalam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melakukan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tindak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medis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kesehatan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terdiri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dari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Medis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Keperawatan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Kefarmasian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Kesehatan Masyarakat;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Gizi;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Keterapian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Fisik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; </a:t>
            </a:r>
          </a:p>
          <a:p>
            <a:pPr marL="457200" indent="-457200">
              <a:buAutoNum type="arabicParenBoth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Tenaga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Keteknisian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/>
              </a:rPr>
              <a:t>Medis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526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B49A-3E57-4A49-A401-2CFDE95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D02A-82DF-4CE3-9151-99C8C205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menerima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imbalan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jasa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atas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Pelayanan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 telah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diberikan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6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7128-666C-4F9B-B1B0-2B697779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F597E-3241-4FFC-8DAF-8CE98E6F3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melaksanakan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tindakan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pelimpahan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wewenang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dokter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sesuai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87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5777-9CBF-428F-97BA-8667F089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85E146-70E2-4FB9-B512-A9E5C1823902}"/>
              </a:ext>
            </a:extLst>
          </p:cNvPr>
          <p:cNvGrpSpPr/>
          <p:nvPr/>
        </p:nvGrpSpPr>
        <p:grpSpPr>
          <a:xfrm>
            <a:off x="2971800" y="2181225"/>
            <a:ext cx="3124200" cy="2190751"/>
            <a:chOff x="2971800" y="2181225"/>
            <a:chExt cx="3124200" cy="21907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40C7B5-F377-4426-8C9C-20FFDDDDFF79}"/>
                </a:ext>
              </a:extLst>
            </p:cNvPr>
            <p:cNvSpPr/>
            <p:nvPr/>
          </p:nvSpPr>
          <p:spPr>
            <a:xfrm>
              <a:off x="2971800" y="2181225"/>
              <a:ext cx="3124200" cy="219075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718214-ACDC-4B16-BC0A-565FEC573A91}"/>
                </a:ext>
              </a:extLst>
            </p:cNvPr>
            <p:cNvSpPr/>
            <p:nvPr/>
          </p:nvSpPr>
          <p:spPr>
            <a:xfrm>
              <a:off x="3848100" y="3687763"/>
              <a:ext cx="314325" cy="6842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2084D6-E1B0-4B88-A9E3-70177081F314}"/>
                </a:ext>
              </a:extLst>
            </p:cNvPr>
            <p:cNvSpPr/>
            <p:nvPr/>
          </p:nvSpPr>
          <p:spPr>
            <a:xfrm>
              <a:off x="2971800" y="2362200"/>
              <a:ext cx="2266950" cy="1387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Bidan Siti Aminah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No SK.. XXXX 2021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893DC1-C75D-4FD9-8539-59E691CCB292}"/>
                </a:ext>
              </a:extLst>
            </p:cNvPr>
            <p:cNvGrpSpPr/>
            <p:nvPr/>
          </p:nvGrpSpPr>
          <p:grpSpPr>
            <a:xfrm>
              <a:off x="4624391" y="2543176"/>
              <a:ext cx="1471609" cy="1828800"/>
              <a:chOff x="6486521" y="2709070"/>
              <a:chExt cx="1704975" cy="1959767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FC6EACAD-2981-484F-ACD3-26F7D9167887}"/>
                  </a:ext>
                </a:extLst>
              </p:cNvPr>
              <p:cNvSpPr/>
              <p:nvPr/>
            </p:nvSpPr>
            <p:spPr>
              <a:xfrm>
                <a:off x="6486521" y="3281362"/>
                <a:ext cx="1704975" cy="138747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apezoid 31">
                <a:extLst>
                  <a:ext uri="{FF2B5EF4-FFF2-40B4-BE49-F238E27FC236}">
                    <a16:creationId xmlns:a16="http://schemas.microsoft.com/office/drawing/2014/main" id="{69FCE790-3EBA-4261-A1C9-A687A0BDB0FE}"/>
                  </a:ext>
                </a:extLst>
              </p:cNvPr>
              <p:cNvSpPr/>
              <p:nvPr/>
            </p:nvSpPr>
            <p:spPr>
              <a:xfrm>
                <a:off x="6677023" y="3147218"/>
                <a:ext cx="1323973" cy="1083471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ABD61A8-CA4F-4BA3-B24F-8F3C5A6E3E48}"/>
                  </a:ext>
                </a:extLst>
              </p:cNvPr>
              <p:cNvSpPr/>
              <p:nvPr/>
            </p:nvSpPr>
            <p:spPr>
              <a:xfrm>
                <a:off x="6929435" y="2709070"/>
                <a:ext cx="819150" cy="114855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45D829C-C836-4808-82D6-6BA4BC08AAF9}"/>
                  </a:ext>
                </a:extLst>
              </p:cNvPr>
              <p:cNvSpPr/>
              <p:nvPr/>
            </p:nvSpPr>
            <p:spPr>
              <a:xfrm>
                <a:off x="6929435" y="3055937"/>
                <a:ext cx="819150" cy="86836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722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A51C64B-ABB8-4EE7-9946-FCC511367814}"/>
              </a:ext>
            </a:extLst>
          </p:cNvPr>
          <p:cNvSpPr/>
          <p:nvPr/>
        </p:nvSpPr>
        <p:spPr>
          <a:xfrm>
            <a:off x="733425" y="3314700"/>
            <a:ext cx="48577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80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6BAF-69A2-4AE0-AC54-4C5733DE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09F37B-BB19-4B1E-BAE0-FC91692DC31F}"/>
              </a:ext>
            </a:extLst>
          </p:cNvPr>
          <p:cNvGrpSpPr/>
          <p:nvPr/>
        </p:nvGrpSpPr>
        <p:grpSpPr>
          <a:xfrm>
            <a:off x="491067" y="3109912"/>
            <a:ext cx="1320800" cy="1275821"/>
            <a:chOff x="491067" y="3109912"/>
            <a:chExt cx="1320800" cy="127582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EE45D7E-4B61-499B-9643-72382DB35E74}"/>
                </a:ext>
              </a:extLst>
            </p:cNvPr>
            <p:cNvSpPr/>
            <p:nvPr/>
          </p:nvSpPr>
          <p:spPr>
            <a:xfrm>
              <a:off x="491067" y="3181350"/>
              <a:ext cx="1320800" cy="1204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44CCB2-8620-4396-93E5-B5DE3AFE9E7C}"/>
                </a:ext>
              </a:extLst>
            </p:cNvPr>
            <p:cNvSpPr/>
            <p:nvPr/>
          </p:nvSpPr>
          <p:spPr>
            <a:xfrm>
              <a:off x="945356" y="3109912"/>
              <a:ext cx="652462" cy="671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EFD383-30EA-4522-95A5-48E8F234D543}"/>
                </a:ext>
              </a:extLst>
            </p:cNvPr>
            <p:cNvSpPr/>
            <p:nvPr/>
          </p:nvSpPr>
          <p:spPr>
            <a:xfrm>
              <a:off x="1159933" y="3238500"/>
              <a:ext cx="437885" cy="5429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00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E9A9-6ED9-4E88-AA45-9E6451C3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EF88A-6966-4637-BB39-2E7724C3CBBE}"/>
              </a:ext>
            </a:extLst>
          </p:cNvPr>
          <p:cNvGrpSpPr/>
          <p:nvPr/>
        </p:nvGrpSpPr>
        <p:grpSpPr>
          <a:xfrm>
            <a:off x="653520" y="2195249"/>
            <a:ext cx="1302280" cy="1233751"/>
            <a:chOff x="526519" y="3075251"/>
            <a:chExt cx="1490133" cy="148590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63C09186-529D-4ECD-8400-76AD488091A7}"/>
                </a:ext>
              </a:extLst>
            </p:cNvPr>
            <p:cNvSpPr/>
            <p:nvPr/>
          </p:nvSpPr>
          <p:spPr>
            <a:xfrm>
              <a:off x="526519" y="3075251"/>
              <a:ext cx="1490133" cy="14859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18FE1C-BEDB-4BDB-AD65-2A3FA6DDE578}"/>
                </a:ext>
              </a:extLst>
            </p:cNvPr>
            <p:cNvSpPr/>
            <p:nvPr/>
          </p:nvSpPr>
          <p:spPr>
            <a:xfrm>
              <a:off x="945356" y="3075251"/>
              <a:ext cx="652462" cy="671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616F6-7678-43A9-83F5-4DF21D97BF1A}"/>
                </a:ext>
              </a:extLst>
            </p:cNvPr>
            <p:cNvSpPr/>
            <p:nvPr/>
          </p:nvSpPr>
          <p:spPr>
            <a:xfrm>
              <a:off x="1052644" y="3217861"/>
              <a:ext cx="437885" cy="5429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9576012D-5425-4643-859D-9BF3EE76231A}"/>
              </a:ext>
            </a:extLst>
          </p:cNvPr>
          <p:cNvSpPr/>
          <p:nvPr/>
        </p:nvSpPr>
        <p:spPr>
          <a:xfrm>
            <a:off x="1193797" y="248496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EC842E-BE29-4417-BEAE-DA19CE4BD814}"/>
              </a:ext>
            </a:extLst>
          </p:cNvPr>
          <p:cNvSpPr/>
          <p:nvPr/>
        </p:nvSpPr>
        <p:spPr>
          <a:xfrm>
            <a:off x="1371595" y="248390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AC1EE2E-85E7-485C-8EF3-54C13A43C99E}"/>
              </a:ext>
            </a:extLst>
          </p:cNvPr>
          <p:cNvSpPr/>
          <p:nvPr/>
        </p:nvSpPr>
        <p:spPr>
          <a:xfrm>
            <a:off x="1287728" y="2548469"/>
            <a:ext cx="45719" cy="67734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627A4A5-3AF6-4B80-9B36-C5C66CAF3302}"/>
              </a:ext>
            </a:extLst>
          </p:cNvPr>
          <p:cNvSpPr/>
          <p:nvPr/>
        </p:nvSpPr>
        <p:spPr>
          <a:xfrm rot="8074379">
            <a:off x="1251586" y="2559879"/>
            <a:ext cx="118807" cy="11728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F6B1A45-0B7A-4FD1-94AC-28D003005045}"/>
              </a:ext>
            </a:extLst>
          </p:cNvPr>
          <p:cNvSpPr/>
          <p:nvPr/>
        </p:nvSpPr>
        <p:spPr>
          <a:xfrm rot="21184762">
            <a:off x="1041780" y="2444750"/>
            <a:ext cx="219961" cy="45719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D4DF6A2-D8EA-4ACD-B11B-56D515E123A9}"/>
              </a:ext>
            </a:extLst>
          </p:cNvPr>
          <p:cNvSpPr/>
          <p:nvPr/>
        </p:nvSpPr>
        <p:spPr>
          <a:xfrm rot="415238" flipH="1">
            <a:off x="1350756" y="2441575"/>
            <a:ext cx="219961" cy="45719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F2917F7F-655F-4333-8734-F556DF7D312D}"/>
              </a:ext>
            </a:extLst>
          </p:cNvPr>
          <p:cNvSpPr/>
          <p:nvPr/>
        </p:nvSpPr>
        <p:spPr>
          <a:xfrm>
            <a:off x="1353727" y="2481753"/>
            <a:ext cx="130726" cy="45719"/>
          </a:xfrm>
          <a:prstGeom prst="blockArc">
            <a:avLst>
              <a:gd name="adj1" fmla="val 10778424"/>
              <a:gd name="adj2" fmla="val 20398623"/>
              <a:gd name="adj3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50B917D6-B844-41F5-B5DD-55F91DE39AA5}"/>
              </a:ext>
            </a:extLst>
          </p:cNvPr>
          <p:cNvSpPr/>
          <p:nvPr/>
        </p:nvSpPr>
        <p:spPr>
          <a:xfrm flipH="1">
            <a:off x="1117552" y="2484838"/>
            <a:ext cx="142357" cy="45719"/>
          </a:xfrm>
          <a:prstGeom prst="blockArc">
            <a:avLst>
              <a:gd name="adj1" fmla="val 10778424"/>
              <a:gd name="adj2" fmla="val 20398623"/>
              <a:gd name="adj3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0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87609-FF0C-4BFF-900F-83EA3C889B5C}"/>
              </a:ext>
            </a:extLst>
          </p:cNvPr>
          <p:cNvSpPr/>
          <p:nvPr/>
        </p:nvSpPr>
        <p:spPr>
          <a:xfrm>
            <a:off x="981075" y="1533521"/>
            <a:ext cx="1162050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 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9D723-8B0D-4148-ADC9-40ADE355382C}"/>
              </a:ext>
            </a:extLst>
          </p:cNvPr>
          <p:cNvSpPr/>
          <p:nvPr/>
        </p:nvSpPr>
        <p:spPr>
          <a:xfrm>
            <a:off x="2762250" y="1293013"/>
            <a:ext cx="2476500" cy="1347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Nama </a:t>
            </a:r>
            <a:r>
              <a:rPr lang="en-US" dirty="0" err="1">
                <a:solidFill>
                  <a:sysClr val="windowText" lastClr="000000"/>
                </a:solidFill>
              </a:rPr>
              <a:t>Lengkap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Tempat</a:t>
            </a:r>
            <a:r>
              <a:rPr lang="en-US" dirty="0">
                <a:solidFill>
                  <a:sysClr val="windowText" lastClr="000000"/>
                </a:solidFill>
              </a:rPr>
              <a:t>/Tanggal Lahir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Email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HP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77B93-7F1A-4CDA-97D1-2BF48C795963}"/>
              </a:ext>
            </a:extLst>
          </p:cNvPr>
          <p:cNvSpPr/>
          <p:nvPr/>
        </p:nvSpPr>
        <p:spPr>
          <a:xfrm>
            <a:off x="8458200" y="3252787"/>
            <a:ext cx="2571750" cy="1583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Profesi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Pendidikan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No. </a:t>
            </a:r>
            <a:r>
              <a:rPr lang="en-US" dirty="0" err="1">
                <a:solidFill>
                  <a:sysClr val="windowText" lastClr="000000"/>
                </a:solidFill>
              </a:rPr>
              <a:t>Sertifikat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Upload Bukti (</a:t>
            </a:r>
            <a:r>
              <a:rPr lang="en-US" dirty="0" err="1">
                <a:solidFill>
                  <a:sysClr val="windowText" lastClr="000000"/>
                </a:solidFill>
              </a:rPr>
              <a:t>Swafoto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dengan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Plang</a:t>
            </a:r>
            <a:r>
              <a:rPr lang="en-US" dirty="0">
                <a:solidFill>
                  <a:sysClr val="windowText" lastClr="000000"/>
                </a:solidFill>
              </a:rPr>
              <a:t> Nama)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B566C-9EF1-44A8-B92E-76EA88051B95}"/>
              </a:ext>
            </a:extLst>
          </p:cNvPr>
          <p:cNvSpPr/>
          <p:nvPr/>
        </p:nvSpPr>
        <p:spPr>
          <a:xfrm>
            <a:off x="9186862" y="1454939"/>
            <a:ext cx="1114425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 In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2ACAE9B9-DC0F-4AD8-B0C3-D7FE0756BFD0}"/>
              </a:ext>
            </a:extLst>
          </p:cNvPr>
          <p:cNvSpPr/>
          <p:nvPr/>
        </p:nvSpPr>
        <p:spPr>
          <a:xfrm>
            <a:off x="5819774" y="5819769"/>
            <a:ext cx="2085975" cy="714375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Verifikasi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535E9-7426-4CD9-AAE6-20FDDEFDDBF1}"/>
              </a:ext>
            </a:extLst>
          </p:cNvPr>
          <p:cNvSpPr/>
          <p:nvPr/>
        </p:nvSpPr>
        <p:spPr>
          <a:xfrm>
            <a:off x="2762250" y="3228975"/>
            <a:ext cx="2571750" cy="1583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Profesi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Pendidikan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No. </a:t>
            </a:r>
            <a:r>
              <a:rPr lang="en-US" dirty="0" err="1">
                <a:solidFill>
                  <a:sysClr val="windowText" lastClr="000000"/>
                </a:solidFill>
              </a:rPr>
              <a:t>Sertifikat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Upload Bukti (</a:t>
            </a:r>
            <a:r>
              <a:rPr lang="en-US" dirty="0" err="1">
                <a:solidFill>
                  <a:sysClr val="windowText" lastClr="000000"/>
                </a:solidFill>
              </a:rPr>
              <a:t>Swafoto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dengan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Plang</a:t>
            </a:r>
            <a:r>
              <a:rPr lang="en-US" dirty="0">
                <a:solidFill>
                  <a:sysClr val="windowText" lastClr="000000"/>
                </a:solidFill>
              </a:rPr>
              <a:t> Nama)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245CF-BF11-41A1-A9F7-2323068F6437}"/>
              </a:ext>
            </a:extLst>
          </p:cNvPr>
          <p:cNvSpPr/>
          <p:nvPr/>
        </p:nvSpPr>
        <p:spPr>
          <a:xfrm>
            <a:off x="5538787" y="2245514"/>
            <a:ext cx="1114425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EB319B-330B-446F-9080-B66AC60A1DD4}"/>
              </a:ext>
            </a:extLst>
          </p:cNvPr>
          <p:cNvSpPr/>
          <p:nvPr/>
        </p:nvSpPr>
        <p:spPr>
          <a:xfrm>
            <a:off x="6862762" y="4521995"/>
            <a:ext cx="1114425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Lewati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6D1E3-137A-4AB2-B170-71F25165E12A}"/>
              </a:ext>
            </a:extLst>
          </p:cNvPr>
          <p:cNvSpPr/>
          <p:nvPr/>
        </p:nvSpPr>
        <p:spPr>
          <a:xfrm>
            <a:off x="5605460" y="4521995"/>
            <a:ext cx="1114425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21380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3E9E-A54C-4AC3-8342-3CAAA45C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BAB I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KETENTUAN UMUM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8B2A-A200-420A-9D3F-CDCFE1EE2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Sertifikat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surat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tanda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pengakuan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terhadap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Bidan yang telah lulus Uji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Kompetensi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Praktik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Kebidanan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sv-SE" sz="18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Sertifikat Profesi adalah surat tanda pengakuan untuk melakukan Praktik Kebidanan yang diperoleh lulusan pendidikan profesi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0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A5D7-C25D-47E3-870C-8837A091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D00D-2732-4FDB-A973-624D32FD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jaminan</a:t>
            </a:r>
            <a:r>
              <a:rPr lang="en-US" dirty="0"/>
              <a:t> </a:t>
            </a:r>
            <a:r>
              <a:rPr lang="en-US" dirty="0" err="1"/>
              <a:t>kerahasiaan</a:t>
            </a:r>
            <a:r>
              <a:rPr lang="en-US" dirty="0"/>
              <a:t>,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nakes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hny</a:t>
            </a:r>
            <a:r>
              <a:rPr lang="en-US" dirty="0"/>
              <a:t> nice to have /</a:t>
            </a:r>
            <a:r>
              <a:rPr lang="en-US" dirty="0" err="1"/>
              <a:t>bkn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pentingnya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data </a:t>
            </a:r>
            <a:r>
              <a:rPr lang="en-US" dirty="0" err="1"/>
              <a:t>medik</a:t>
            </a:r>
            <a:endParaRPr lang="en-US" dirty="0"/>
          </a:p>
          <a:p>
            <a:r>
              <a:rPr lang="en-US" dirty="0"/>
              <a:t>User story </a:t>
            </a:r>
            <a:r>
              <a:rPr lang="en-US" dirty="0" err="1"/>
              <a:t>tentang</a:t>
            </a:r>
            <a:r>
              <a:rPr lang="en-US" dirty="0"/>
              <a:t> persona 3,2,1</a:t>
            </a:r>
          </a:p>
        </p:txBody>
      </p:sp>
    </p:spTree>
    <p:extLst>
      <p:ext uri="{BB962C8B-B14F-4D97-AF65-F5344CB8AC3E}">
        <p14:creationId xmlns:p14="http://schemas.microsoft.com/office/powerpoint/2010/main" val="2582732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3163-BEA1-4940-BB5B-FA91DB20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3"/>
            <a:ext cx="10515600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Bidan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4DD62E-BB00-4E32-9F0D-1698B987D2B4}"/>
              </a:ext>
            </a:extLst>
          </p:cNvPr>
          <p:cNvGrpSpPr/>
          <p:nvPr/>
        </p:nvGrpSpPr>
        <p:grpSpPr>
          <a:xfrm>
            <a:off x="2910912" y="1173808"/>
            <a:ext cx="1302280" cy="1233751"/>
            <a:chOff x="653520" y="2195249"/>
            <a:chExt cx="1302280" cy="12337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16A92B-373A-45E3-841A-B2C572BD50EC}"/>
                </a:ext>
              </a:extLst>
            </p:cNvPr>
            <p:cNvGrpSpPr/>
            <p:nvPr/>
          </p:nvGrpSpPr>
          <p:grpSpPr>
            <a:xfrm>
              <a:off x="653520" y="2195249"/>
              <a:ext cx="1302280" cy="1233751"/>
              <a:chOff x="526519" y="3075251"/>
              <a:chExt cx="1490133" cy="1485900"/>
            </a:xfrm>
          </p:grpSpPr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8E3EAE05-1EAA-420D-9147-B574403EC47E}"/>
                  </a:ext>
                </a:extLst>
              </p:cNvPr>
              <p:cNvSpPr/>
              <p:nvPr/>
            </p:nvSpPr>
            <p:spPr>
              <a:xfrm>
                <a:off x="526519" y="3075251"/>
                <a:ext cx="1490133" cy="14859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F74AA80-58B4-49D0-A048-C53D66B50ED3}"/>
                  </a:ext>
                </a:extLst>
              </p:cNvPr>
              <p:cNvSpPr/>
              <p:nvPr/>
            </p:nvSpPr>
            <p:spPr>
              <a:xfrm>
                <a:off x="945356" y="3075251"/>
                <a:ext cx="652462" cy="671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4FC41B1-97AD-4ACA-B265-D410A74C7FDB}"/>
                  </a:ext>
                </a:extLst>
              </p:cNvPr>
              <p:cNvSpPr/>
              <p:nvPr/>
            </p:nvSpPr>
            <p:spPr>
              <a:xfrm>
                <a:off x="1052644" y="3217861"/>
                <a:ext cx="437885" cy="54292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C3133A-5893-4FFF-9E20-3D41E0D933D3}"/>
                </a:ext>
              </a:extLst>
            </p:cNvPr>
            <p:cNvSpPr/>
            <p:nvPr/>
          </p:nvSpPr>
          <p:spPr>
            <a:xfrm>
              <a:off x="1193797" y="2484967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7A6127-080C-47ED-9695-1516C95B6D5F}"/>
                </a:ext>
              </a:extLst>
            </p:cNvPr>
            <p:cNvSpPr/>
            <p:nvPr/>
          </p:nvSpPr>
          <p:spPr>
            <a:xfrm>
              <a:off x="1371595" y="2483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C581366-84D1-4336-BDC7-31D9C17E0BA3}"/>
                </a:ext>
              </a:extLst>
            </p:cNvPr>
            <p:cNvSpPr/>
            <p:nvPr/>
          </p:nvSpPr>
          <p:spPr>
            <a:xfrm rot="8074379">
              <a:off x="1251586" y="2559879"/>
              <a:ext cx="118807" cy="117285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0EE39994-C62B-40BA-B34C-29B8738EF471}"/>
                </a:ext>
              </a:extLst>
            </p:cNvPr>
            <p:cNvSpPr/>
            <p:nvPr/>
          </p:nvSpPr>
          <p:spPr>
            <a:xfrm rot="21184762">
              <a:off x="1041780" y="2444750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6AE3B93-3397-4C06-A721-E590F2F7E165}"/>
                </a:ext>
              </a:extLst>
            </p:cNvPr>
            <p:cNvSpPr/>
            <p:nvPr/>
          </p:nvSpPr>
          <p:spPr>
            <a:xfrm rot="415238" flipH="1">
              <a:off x="1350756" y="2441575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7EC58A-BABC-4E2F-9640-B6097204A84E}"/>
              </a:ext>
            </a:extLst>
          </p:cNvPr>
          <p:cNvGrpSpPr/>
          <p:nvPr/>
        </p:nvGrpSpPr>
        <p:grpSpPr>
          <a:xfrm>
            <a:off x="6185050" y="1196048"/>
            <a:ext cx="1302280" cy="1233751"/>
            <a:chOff x="653520" y="2195249"/>
            <a:chExt cx="1302280" cy="12337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222098-EA78-48D1-9BE3-F4B9A3BBAA57}"/>
                </a:ext>
              </a:extLst>
            </p:cNvPr>
            <p:cNvGrpSpPr/>
            <p:nvPr/>
          </p:nvGrpSpPr>
          <p:grpSpPr>
            <a:xfrm>
              <a:off x="653520" y="2195249"/>
              <a:ext cx="1302280" cy="1233751"/>
              <a:chOff x="526519" y="3075251"/>
              <a:chExt cx="1490133" cy="1485900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3494929-AB7E-4B46-85A9-8A4A9C14776F}"/>
                  </a:ext>
                </a:extLst>
              </p:cNvPr>
              <p:cNvSpPr/>
              <p:nvPr/>
            </p:nvSpPr>
            <p:spPr>
              <a:xfrm>
                <a:off x="526519" y="3075251"/>
                <a:ext cx="1490133" cy="14859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3DAA8A-DF86-4166-AA7A-EA76AE098653}"/>
                  </a:ext>
                </a:extLst>
              </p:cNvPr>
              <p:cNvSpPr/>
              <p:nvPr/>
            </p:nvSpPr>
            <p:spPr>
              <a:xfrm>
                <a:off x="945356" y="3075251"/>
                <a:ext cx="652462" cy="671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79DE3CC-1199-4161-A56C-ED6146829310}"/>
                  </a:ext>
                </a:extLst>
              </p:cNvPr>
              <p:cNvSpPr/>
              <p:nvPr/>
            </p:nvSpPr>
            <p:spPr>
              <a:xfrm>
                <a:off x="1052644" y="3217861"/>
                <a:ext cx="437885" cy="54292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7DCDEA-0E6B-43C4-A623-A127AC2A6725}"/>
                </a:ext>
              </a:extLst>
            </p:cNvPr>
            <p:cNvSpPr/>
            <p:nvPr/>
          </p:nvSpPr>
          <p:spPr>
            <a:xfrm>
              <a:off x="1193797" y="2484967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C7E737-CD00-473B-A8D5-D2AB618A5EC7}"/>
                </a:ext>
              </a:extLst>
            </p:cNvPr>
            <p:cNvSpPr/>
            <p:nvPr/>
          </p:nvSpPr>
          <p:spPr>
            <a:xfrm>
              <a:off x="1371595" y="2483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AE13795-82B5-4AA0-AB8A-9F3E31D76CD6}"/>
                </a:ext>
              </a:extLst>
            </p:cNvPr>
            <p:cNvSpPr/>
            <p:nvPr/>
          </p:nvSpPr>
          <p:spPr>
            <a:xfrm rot="8074379">
              <a:off x="1251586" y="2559879"/>
              <a:ext cx="118807" cy="117285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879CD427-484A-4D93-A130-21E2CE503B15}"/>
                </a:ext>
              </a:extLst>
            </p:cNvPr>
            <p:cNvSpPr/>
            <p:nvPr/>
          </p:nvSpPr>
          <p:spPr>
            <a:xfrm rot="21184762">
              <a:off x="1041780" y="2444750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B9CA9D1A-3781-4F03-9B9A-365F91FC978B}"/>
                </a:ext>
              </a:extLst>
            </p:cNvPr>
            <p:cNvSpPr/>
            <p:nvPr/>
          </p:nvSpPr>
          <p:spPr>
            <a:xfrm rot="415238" flipH="1">
              <a:off x="1350756" y="2441575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27F0CEA-6AC5-4DC0-89AD-DF7D7AB244DD}"/>
              </a:ext>
            </a:extLst>
          </p:cNvPr>
          <p:cNvSpPr/>
          <p:nvPr/>
        </p:nvSpPr>
        <p:spPr>
          <a:xfrm>
            <a:off x="2693144" y="523943"/>
            <a:ext cx="1762079" cy="590550"/>
          </a:xfrm>
          <a:prstGeom prst="rect">
            <a:avLst/>
          </a:prstGeom>
          <a:solidFill>
            <a:srgbClr val="AEE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Vokasi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7A578-9E91-4A41-A926-F49E7B747901}"/>
              </a:ext>
            </a:extLst>
          </p:cNvPr>
          <p:cNvSpPr/>
          <p:nvPr/>
        </p:nvSpPr>
        <p:spPr>
          <a:xfrm>
            <a:off x="5955153" y="523943"/>
            <a:ext cx="1762079" cy="5905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Profesi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C780EC-6B38-454F-9E75-8939D326CB3C}"/>
              </a:ext>
            </a:extLst>
          </p:cNvPr>
          <p:cNvSpPr/>
          <p:nvPr/>
        </p:nvSpPr>
        <p:spPr>
          <a:xfrm>
            <a:off x="2725154" y="2419318"/>
            <a:ext cx="1762079" cy="590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Ijazah D3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CA855-38B3-4D67-8ECE-40ACE2A39FA8}"/>
              </a:ext>
            </a:extLst>
          </p:cNvPr>
          <p:cNvSpPr/>
          <p:nvPr/>
        </p:nvSpPr>
        <p:spPr>
          <a:xfrm>
            <a:off x="5955153" y="2438370"/>
            <a:ext cx="1762079" cy="590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Ijazah D4/S1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B5E63D-E6F8-4093-B350-0D330179B59A}"/>
              </a:ext>
            </a:extLst>
          </p:cNvPr>
          <p:cNvSpPr/>
          <p:nvPr/>
        </p:nvSpPr>
        <p:spPr>
          <a:xfrm>
            <a:off x="2747947" y="3181317"/>
            <a:ext cx="1762079" cy="590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Sertifikat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EA2DAD-E884-4A15-B0AE-CEF1018BA4C1}"/>
              </a:ext>
            </a:extLst>
          </p:cNvPr>
          <p:cNvSpPr/>
          <p:nvPr/>
        </p:nvSpPr>
        <p:spPr>
          <a:xfrm>
            <a:off x="5955152" y="3165375"/>
            <a:ext cx="1762079" cy="590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Sertifikat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F9ED6F-E245-4137-BBFD-3FA2882D2F9B}"/>
              </a:ext>
            </a:extLst>
          </p:cNvPr>
          <p:cNvSpPr/>
          <p:nvPr/>
        </p:nvSpPr>
        <p:spPr>
          <a:xfrm>
            <a:off x="5955151" y="3880737"/>
            <a:ext cx="1762079" cy="590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Sertifikat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Profesi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55BA4-0E80-4D60-A7F5-BDA33B3677F4}"/>
              </a:ext>
            </a:extLst>
          </p:cNvPr>
          <p:cNvSpPr/>
          <p:nvPr/>
        </p:nvSpPr>
        <p:spPr>
          <a:xfrm>
            <a:off x="8981953" y="589091"/>
            <a:ext cx="1762079" cy="590550"/>
          </a:xfrm>
          <a:prstGeom prst="rect">
            <a:avLst/>
          </a:prstGeom>
          <a:solidFill>
            <a:srgbClr val="EF56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0969A6-72B8-4261-8D8E-5E232F224BE2}"/>
              </a:ext>
            </a:extLst>
          </p:cNvPr>
          <p:cNvSpPr/>
          <p:nvPr/>
        </p:nvSpPr>
        <p:spPr>
          <a:xfrm>
            <a:off x="8981952" y="1619320"/>
            <a:ext cx="1762079" cy="59055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Desa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8610E2-2F35-4F6C-BF2E-C7BD5CF48447}"/>
              </a:ext>
            </a:extLst>
          </p:cNvPr>
          <p:cNvSpPr/>
          <p:nvPr/>
        </p:nvSpPr>
        <p:spPr>
          <a:xfrm>
            <a:off x="2329843" y="3943316"/>
            <a:ext cx="2552701" cy="8159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Surat Tanda </a:t>
            </a:r>
            <a:r>
              <a:rPr lang="en-US" dirty="0" err="1"/>
              <a:t>Registrasi</a:t>
            </a:r>
            <a:r>
              <a:rPr lang="en-US" dirty="0"/>
              <a:t> Bidan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FB4895-7DF8-42C4-9E16-AD662E3E1DD6}"/>
              </a:ext>
            </a:extLst>
          </p:cNvPr>
          <p:cNvSpPr/>
          <p:nvPr/>
        </p:nvSpPr>
        <p:spPr>
          <a:xfrm>
            <a:off x="2352636" y="5207773"/>
            <a:ext cx="2552700" cy="8159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Surat </a:t>
            </a:r>
            <a:r>
              <a:rPr lang="en-US" dirty="0" err="1"/>
              <a:t>Ijin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Bidan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71511-79E6-423E-864D-95415CF7F497}"/>
              </a:ext>
            </a:extLst>
          </p:cNvPr>
          <p:cNvSpPr/>
          <p:nvPr/>
        </p:nvSpPr>
        <p:spPr>
          <a:xfrm>
            <a:off x="2812902" y="4680032"/>
            <a:ext cx="1416369" cy="43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Berlaku</a:t>
            </a:r>
            <a:r>
              <a:rPr lang="en-US" sz="1400" dirty="0">
                <a:solidFill>
                  <a:schemeClr val="tx1"/>
                </a:solidFill>
              </a:rPr>
              <a:t> 5 </a:t>
            </a:r>
            <a:r>
              <a:rPr lang="en-US" sz="1400" dirty="0" err="1">
                <a:solidFill>
                  <a:schemeClr val="tx1"/>
                </a:solidFill>
              </a:rPr>
              <a:t>tahun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609202-DFE0-4466-A5B2-A5B048D166F0}"/>
              </a:ext>
            </a:extLst>
          </p:cNvPr>
          <p:cNvSpPr/>
          <p:nvPr/>
        </p:nvSpPr>
        <p:spPr>
          <a:xfrm>
            <a:off x="2482559" y="6030941"/>
            <a:ext cx="2399985" cy="43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 </a:t>
            </a:r>
            <a:r>
              <a:rPr lang="en-US" sz="1400" dirty="0" err="1">
                <a:solidFill>
                  <a:schemeClr val="tx1"/>
                </a:solidFill>
              </a:rPr>
              <a:t>Fasilitas</a:t>
            </a:r>
            <a:r>
              <a:rPr lang="en-US" sz="1400" dirty="0">
                <a:solidFill>
                  <a:schemeClr val="tx1"/>
                </a:solidFill>
              </a:rPr>
              <a:t> Layanan Masyarakat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3A6C33-4BA2-4538-A591-845C606C80C6}"/>
              </a:ext>
            </a:extLst>
          </p:cNvPr>
          <p:cNvSpPr/>
          <p:nvPr/>
        </p:nvSpPr>
        <p:spPr>
          <a:xfrm>
            <a:off x="5603981" y="4566685"/>
            <a:ext cx="2552701" cy="8159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Surat Tanda </a:t>
            </a:r>
            <a:r>
              <a:rPr lang="en-US" dirty="0" err="1"/>
              <a:t>Registrasi</a:t>
            </a:r>
            <a:r>
              <a:rPr lang="en-US" dirty="0"/>
              <a:t> Bidan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506377-4F23-4DCA-9A75-11A0078C109A}"/>
              </a:ext>
            </a:extLst>
          </p:cNvPr>
          <p:cNvSpPr/>
          <p:nvPr/>
        </p:nvSpPr>
        <p:spPr>
          <a:xfrm>
            <a:off x="5603982" y="5442145"/>
            <a:ext cx="2552700" cy="8159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Surat </a:t>
            </a:r>
            <a:r>
              <a:rPr lang="en-US" dirty="0" err="1"/>
              <a:t>Ijin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Bidan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03607D-46C6-4CE1-ABA6-E439331B0D4A}"/>
              </a:ext>
            </a:extLst>
          </p:cNvPr>
          <p:cNvSpPr/>
          <p:nvPr/>
        </p:nvSpPr>
        <p:spPr>
          <a:xfrm>
            <a:off x="5275138" y="6202543"/>
            <a:ext cx="3229435" cy="43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Dimana </a:t>
            </a:r>
            <a:r>
              <a:rPr lang="en-US" sz="1400" dirty="0" err="1">
                <a:solidFill>
                  <a:schemeClr val="tx1"/>
                </a:solidFill>
              </a:rPr>
              <a:t>saja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sesuai</a:t>
            </a:r>
            <a:r>
              <a:rPr lang="en-US" sz="1400" dirty="0">
                <a:solidFill>
                  <a:schemeClr val="tx1"/>
                </a:solidFill>
              </a:rPr>
              <a:t> Surat </a:t>
            </a:r>
            <a:r>
              <a:rPr lang="en-US" sz="1400" dirty="0" err="1">
                <a:solidFill>
                  <a:schemeClr val="tx1"/>
                </a:solidFill>
              </a:rPr>
              <a:t>Penugasan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48A9F5-87A3-46F6-943B-F02A77E53918}"/>
              </a:ext>
            </a:extLst>
          </p:cNvPr>
          <p:cNvSpPr/>
          <p:nvPr/>
        </p:nvSpPr>
        <p:spPr>
          <a:xfrm rot="20093619">
            <a:off x="7135294" y="1617656"/>
            <a:ext cx="819150" cy="183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0EBCCB58-1A03-4513-8FF6-4E17BF2056E0}"/>
              </a:ext>
            </a:extLst>
          </p:cNvPr>
          <p:cNvSpPr/>
          <p:nvPr/>
        </p:nvSpPr>
        <p:spPr>
          <a:xfrm rot="19908199">
            <a:off x="7903508" y="1426059"/>
            <a:ext cx="125448" cy="162711"/>
          </a:xfrm>
          <a:prstGeom prst="flowChartDelay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Delay 43">
            <a:extLst>
              <a:ext uri="{FF2B5EF4-FFF2-40B4-BE49-F238E27FC236}">
                <a16:creationId xmlns:a16="http://schemas.microsoft.com/office/drawing/2014/main" id="{698DED1C-2236-42F0-A595-B52EC6A045C2}"/>
              </a:ext>
            </a:extLst>
          </p:cNvPr>
          <p:cNvSpPr/>
          <p:nvPr/>
        </p:nvSpPr>
        <p:spPr>
          <a:xfrm rot="5652729">
            <a:off x="4064895" y="2375683"/>
            <a:ext cx="125448" cy="162711"/>
          </a:xfrm>
          <a:prstGeom prst="flowChartDelay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elay 44">
            <a:extLst>
              <a:ext uri="{FF2B5EF4-FFF2-40B4-BE49-F238E27FC236}">
                <a16:creationId xmlns:a16="http://schemas.microsoft.com/office/drawing/2014/main" id="{CC10CBF5-113C-46B8-A492-52CE54661E01}"/>
              </a:ext>
            </a:extLst>
          </p:cNvPr>
          <p:cNvSpPr/>
          <p:nvPr/>
        </p:nvSpPr>
        <p:spPr>
          <a:xfrm rot="5168569">
            <a:off x="2957086" y="2365926"/>
            <a:ext cx="125448" cy="162711"/>
          </a:xfrm>
          <a:prstGeom prst="flowChartDelay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BF816FEB-5402-4BFD-8EC4-BA5B5E689471}"/>
              </a:ext>
            </a:extLst>
          </p:cNvPr>
          <p:cNvSpPr/>
          <p:nvPr/>
        </p:nvSpPr>
        <p:spPr>
          <a:xfrm rot="5168569">
            <a:off x="6198576" y="2396565"/>
            <a:ext cx="125448" cy="162711"/>
          </a:xfrm>
          <a:prstGeom prst="flowChartDelay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365F8D-E4E6-4752-8CD4-2DF856E81860}"/>
              </a:ext>
            </a:extLst>
          </p:cNvPr>
          <p:cNvGrpSpPr/>
          <p:nvPr/>
        </p:nvGrpSpPr>
        <p:grpSpPr>
          <a:xfrm>
            <a:off x="8480365" y="3332934"/>
            <a:ext cx="1302280" cy="1233751"/>
            <a:chOff x="653520" y="2195249"/>
            <a:chExt cx="1302280" cy="123375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697C426-39AA-45A3-A1DE-AFB84F9D0F62}"/>
                </a:ext>
              </a:extLst>
            </p:cNvPr>
            <p:cNvGrpSpPr/>
            <p:nvPr/>
          </p:nvGrpSpPr>
          <p:grpSpPr>
            <a:xfrm>
              <a:off x="653520" y="2195249"/>
              <a:ext cx="1302280" cy="1233751"/>
              <a:chOff x="526519" y="3075251"/>
              <a:chExt cx="1490133" cy="1485900"/>
            </a:xfrm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884A9548-FF72-4472-AAA2-4C024012D436}"/>
                  </a:ext>
                </a:extLst>
              </p:cNvPr>
              <p:cNvSpPr/>
              <p:nvPr/>
            </p:nvSpPr>
            <p:spPr>
              <a:xfrm>
                <a:off x="526519" y="3075251"/>
                <a:ext cx="1490133" cy="1485900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7B6C02-DB94-454B-9E50-77DDBB64A1EE}"/>
                  </a:ext>
                </a:extLst>
              </p:cNvPr>
              <p:cNvSpPr/>
              <p:nvPr/>
            </p:nvSpPr>
            <p:spPr>
              <a:xfrm>
                <a:off x="945356" y="3075251"/>
                <a:ext cx="652462" cy="67151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4B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B3FA949-5B3C-4670-A99C-D28BE53D9295}"/>
                  </a:ext>
                </a:extLst>
              </p:cNvPr>
              <p:cNvSpPr/>
              <p:nvPr/>
            </p:nvSpPr>
            <p:spPr>
              <a:xfrm>
                <a:off x="1052644" y="3217861"/>
                <a:ext cx="437885" cy="54292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4B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9A11706-FA1F-4E94-A112-6E4A44151B73}"/>
                </a:ext>
              </a:extLst>
            </p:cNvPr>
            <p:cNvSpPr/>
            <p:nvPr/>
          </p:nvSpPr>
          <p:spPr>
            <a:xfrm>
              <a:off x="1193797" y="2484967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16C3C5-D46E-405E-B0C1-AFEC5B5A5A4A}"/>
                </a:ext>
              </a:extLst>
            </p:cNvPr>
            <p:cNvSpPr/>
            <p:nvPr/>
          </p:nvSpPr>
          <p:spPr>
            <a:xfrm>
              <a:off x="1371595" y="2483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389283A3-2CC9-467B-BC44-D774F35338E6}"/>
                </a:ext>
              </a:extLst>
            </p:cNvPr>
            <p:cNvSpPr/>
            <p:nvPr/>
          </p:nvSpPr>
          <p:spPr>
            <a:xfrm rot="8074379">
              <a:off x="1251586" y="2559879"/>
              <a:ext cx="118807" cy="117285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55D12331-E0A4-435F-A590-6420F09284F4}"/>
                </a:ext>
              </a:extLst>
            </p:cNvPr>
            <p:cNvSpPr/>
            <p:nvPr/>
          </p:nvSpPr>
          <p:spPr>
            <a:xfrm rot="21184762">
              <a:off x="1041780" y="2444750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E666E192-60BA-41CD-99E2-7F2F07D527B1}"/>
                </a:ext>
              </a:extLst>
            </p:cNvPr>
            <p:cNvSpPr/>
            <p:nvPr/>
          </p:nvSpPr>
          <p:spPr>
            <a:xfrm rot="415238" flipH="1">
              <a:off x="1350756" y="2441575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2BE9D3-35D6-4DFF-9256-B0B086874A99}"/>
              </a:ext>
            </a:extLst>
          </p:cNvPr>
          <p:cNvGrpSpPr/>
          <p:nvPr/>
        </p:nvGrpSpPr>
        <p:grpSpPr>
          <a:xfrm>
            <a:off x="10259727" y="3497038"/>
            <a:ext cx="907931" cy="1289755"/>
            <a:chOff x="10259727" y="3497038"/>
            <a:chExt cx="907931" cy="1289755"/>
          </a:xfrm>
        </p:grpSpPr>
        <p:sp>
          <p:nvSpPr>
            <p:cNvPr id="71" name="Flowchart: Delay 70">
              <a:extLst>
                <a:ext uri="{FF2B5EF4-FFF2-40B4-BE49-F238E27FC236}">
                  <a16:creationId xmlns:a16="http://schemas.microsoft.com/office/drawing/2014/main" id="{E1FE6E38-AAA4-4DD3-A3B3-9DDF7CD1CDE6}"/>
                </a:ext>
              </a:extLst>
            </p:cNvPr>
            <p:cNvSpPr/>
            <p:nvPr/>
          </p:nvSpPr>
          <p:spPr>
            <a:xfrm rot="17534685">
              <a:off x="10065333" y="4294391"/>
              <a:ext cx="656028" cy="267240"/>
            </a:xfrm>
            <a:prstGeom prst="flowChartDelay">
              <a:avLst/>
            </a:prstGeom>
            <a:gradFill flip="none" rotWithShape="1">
              <a:gsLst>
                <a:gs pos="0">
                  <a:srgbClr val="3E639D"/>
                </a:gs>
                <a:gs pos="50000">
                  <a:srgbClr val="008FFA"/>
                </a:gs>
                <a:gs pos="100000">
                  <a:srgbClr val="4BB2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0F4B4E06-7446-4F23-9325-3879E6DA2EA2}"/>
                </a:ext>
              </a:extLst>
            </p:cNvPr>
            <p:cNvSpPr/>
            <p:nvPr/>
          </p:nvSpPr>
          <p:spPr>
            <a:xfrm rot="4065315" flipH="1">
              <a:off x="10706024" y="4294390"/>
              <a:ext cx="656028" cy="267240"/>
            </a:xfrm>
            <a:prstGeom prst="flowChartDelay">
              <a:avLst/>
            </a:prstGeom>
            <a:gradFill>
              <a:gsLst>
                <a:gs pos="0">
                  <a:srgbClr val="3E639D"/>
                </a:gs>
                <a:gs pos="50000">
                  <a:srgbClr val="008FFA"/>
                </a:gs>
                <a:gs pos="100000">
                  <a:srgbClr val="4BB2FF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Delay 9">
              <a:extLst>
                <a:ext uri="{FF2B5EF4-FFF2-40B4-BE49-F238E27FC236}">
                  <a16:creationId xmlns:a16="http://schemas.microsoft.com/office/drawing/2014/main" id="{8AD906FB-7135-4653-834C-FCDEBEA54F8E}"/>
                </a:ext>
              </a:extLst>
            </p:cNvPr>
            <p:cNvSpPr/>
            <p:nvPr/>
          </p:nvSpPr>
          <p:spPr>
            <a:xfrm rot="16200000">
              <a:off x="10402557" y="3510793"/>
              <a:ext cx="590551" cy="563042"/>
            </a:xfrm>
            <a:prstGeom prst="flowChartDelay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943DA3E-BAA2-45AC-8345-B4C4ECB74834}"/>
                </a:ext>
              </a:extLst>
            </p:cNvPr>
            <p:cNvSpPr/>
            <p:nvPr/>
          </p:nvSpPr>
          <p:spPr>
            <a:xfrm>
              <a:off x="10506490" y="3546470"/>
              <a:ext cx="382683" cy="541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Delay 57">
              <a:extLst>
                <a:ext uri="{FF2B5EF4-FFF2-40B4-BE49-F238E27FC236}">
                  <a16:creationId xmlns:a16="http://schemas.microsoft.com/office/drawing/2014/main" id="{04FB6724-67AD-40AD-86D1-1D3F5A4E8950}"/>
                </a:ext>
              </a:extLst>
            </p:cNvPr>
            <p:cNvSpPr/>
            <p:nvPr/>
          </p:nvSpPr>
          <p:spPr>
            <a:xfrm rot="16200000">
              <a:off x="10582182" y="3447825"/>
              <a:ext cx="231298" cy="429488"/>
            </a:xfrm>
            <a:prstGeom prst="flowChartDelay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C516285-D257-434F-8E88-12E6DE16490E}"/>
                </a:ext>
              </a:extLst>
            </p:cNvPr>
            <p:cNvSpPr/>
            <p:nvPr/>
          </p:nvSpPr>
          <p:spPr>
            <a:xfrm>
              <a:off x="10676081" y="3731475"/>
              <a:ext cx="45719" cy="48261"/>
            </a:xfrm>
            <a:prstGeom prst="triangle">
              <a:avLst>
                <a:gd name="adj" fmla="val 487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BCE5CA1-7D73-435D-879F-A2C88BF763C0}"/>
                </a:ext>
              </a:extLst>
            </p:cNvPr>
            <p:cNvGrpSpPr/>
            <p:nvPr/>
          </p:nvGrpSpPr>
          <p:grpSpPr>
            <a:xfrm>
              <a:off x="10416311" y="3795097"/>
              <a:ext cx="547660" cy="214081"/>
              <a:chOff x="10419096" y="3794371"/>
              <a:chExt cx="547660" cy="21408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CC3693B-7C2F-4095-BC68-1E14B1EA7059}"/>
                  </a:ext>
                </a:extLst>
              </p:cNvPr>
              <p:cNvSpPr/>
              <p:nvPr/>
            </p:nvSpPr>
            <p:spPr>
              <a:xfrm>
                <a:off x="10581838" y="3827650"/>
                <a:ext cx="45719" cy="3750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CCA8B6-D014-4CBF-8A8D-A979FA862C03}"/>
                  </a:ext>
                </a:extLst>
              </p:cNvPr>
              <p:cNvSpPr/>
              <p:nvPr/>
            </p:nvSpPr>
            <p:spPr>
              <a:xfrm>
                <a:off x="10760813" y="3825792"/>
                <a:ext cx="45719" cy="3750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235AA288-B7E1-4BBF-94CB-E628C0E2190C}"/>
                  </a:ext>
                </a:extLst>
              </p:cNvPr>
              <p:cNvSpPr/>
              <p:nvPr/>
            </p:nvSpPr>
            <p:spPr>
              <a:xfrm rot="8280541">
                <a:off x="10640865" y="3891167"/>
                <a:ext cx="97460" cy="117285"/>
              </a:xfrm>
              <a:prstGeom prst="arc">
                <a:avLst>
                  <a:gd name="adj1" fmla="val 15773100"/>
                  <a:gd name="adj2" fmla="val 20699944"/>
                </a:avLst>
              </a:prstGeom>
              <a:ln>
                <a:solidFill>
                  <a:srgbClr val="FF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8BDBECBB-07D0-40E6-BFC1-DA8960EBFB08}"/>
                  </a:ext>
                </a:extLst>
              </p:cNvPr>
              <p:cNvSpPr/>
              <p:nvPr/>
            </p:nvSpPr>
            <p:spPr>
              <a:xfrm rot="21184762">
                <a:off x="10419096" y="3795783"/>
                <a:ext cx="219961" cy="37504"/>
              </a:xfrm>
              <a:prstGeom prst="arc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F6F3F483-6C17-4267-A3DC-72AB0448118A}"/>
                  </a:ext>
                </a:extLst>
              </p:cNvPr>
              <p:cNvSpPr/>
              <p:nvPr/>
            </p:nvSpPr>
            <p:spPr>
              <a:xfrm rot="415238" flipH="1">
                <a:off x="10746795" y="3794371"/>
                <a:ext cx="219961" cy="37504"/>
              </a:xfrm>
              <a:prstGeom prst="arc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0594682E-E7A2-44DE-8A18-80A78F14414F}"/>
                </a:ext>
              </a:extLst>
            </p:cNvPr>
            <p:cNvSpPr/>
            <p:nvPr/>
          </p:nvSpPr>
          <p:spPr>
            <a:xfrm>
              <a:off x="10340630" y="4120052"/>
              <a:ext cx="746125" cy="666741"/>
            </a:xfrm>
            <a:prstGeom prst="trapezoid">
              <a:avLst/>
            </a:prstGeom>
            <a:gradFill flip="none" rotWithShape="1">
              <a:gsLst>
                <a:gs pos="0">
                  <a:srgbClr val="3E639D"/>
                </a:gs>
                <a:gs pos="100000">
                  <a:srgbClr val="4BB2FF"/>
                </a:gs>
                <a:gs pos="50000">
                  <a:srgbClr val="008FF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Delay 68">
              <a:extLst>
                <a:ext uri="{FF2B5EF4-FFF2-40B4-BE49-F238E27FC236}">
                  <a16:creationId xmlns:a16="http://schemas.microsoft.com/office/drawing/2014/main" id="{1C2C0D01-9DC3-4F87-A0EE-5915AD551C8E}"/>
                </a:ext>
              </a:extLst>
            </p:cNvPr>
            <p:cNvSpPr/>
            <p:nvPr/>
          </p:nvSpPr>
          <p:spPr>
            <a:xfrm rot="5400000">
              <a:off x="10663693" y="4053277"/>
              <a:ext cx="64623" cy="99699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07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CDA5BC-8573-4FC1-BB71-14A32C25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599"/>
            <a:ext cx="105156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eksisting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8491E-2F8E-496B-8B3B-614D7CB9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Imunisasi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645F69-3913-42AF-BB10-B8C95E2E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69408"/>
              </p:ext>
            </p:extLst>
          </p:nvPr>
        </p:nvGraphicFramePr>
        <p:xfrm>
          <a:off x="979714" y="1827211"/>
          <a:ext cx="10080172" cy="358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43">
                  <a:extLst>
                    <a:ext uri="{9D8B030D-6E8A-4147-A177-3AD203B41FA5}">
                      <a16:colId xmlns:a16="http://schemas.microsoft.com/office/drawing/2014/main" val="2235236910"/>
                    </a:ext>
                  </a:extLst>
                </a:gridCol>
                <a:gridCol w="2520043">
                  <a:extLst>
                    <a:ext uri="{9D8B030D-6E8A-4147-A177-3AD203B41FA5}">
                      <a16:colId xmlns:a16="http://schemas.microsoft.com/office/drawing/2014/main" val="2403492408"/>
                    </a:ext>
                  </a:extLst>
                </a:gridCol>
                <a:gridCol w="2520043">
                  <a:extLst>
                    <a:ext uri="{9D8B030D-6E8A-4147-A177-3AD203B41FA5}">
                      <a16:colId xmlns:a16="http://schemas.microsoft.com/office/drawing/2014/main" val="2833527329"/>
                    </a:ext>
                  </a:extLst>
                </a:gridCol>
                <a:gridCol w="2520043">
                  <a:extLst>
                    <a:ext uri="{9D8B030D-6E8A-4147-A177-3AD203B41FA5}">
                      <a16:colId xmlns:a16="http://schemas.microsoft.com/office/drawing/2014/main" val="348278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Posyandu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Puskesmas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Klinik </a:t>
                      </a:r>
                      <a:r>
                        <a:rPr lang="en-US" b="1" dirty="0" err="1"/>
                        <a:t>Pribadi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1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Lokasi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 di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Setiap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Permukiman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 di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Setiap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Pusat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Pemukiman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Tergantung</a:t>
                      </a:r>
                      <a:r>
                        <a:rPr lang="en-US" dirty="0"/>
                        <a:t> Lokasi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7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Biaya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Dipungut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Biaya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Biaya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Lebih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Terjangkau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biaya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Ketersediaan</a:t>
                      </a:r>
                      <a:r>
                        <a:rPr lang="en-US" b="1" dirty="0"/>
                        <a:t> Vaksin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Menyediakan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Jenis Imunisasi Utama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Menyediakan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Jenis Imunisasi Utama dan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lanjutan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Ketersediaan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tergantung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Puskesmas</a:t>
                      </a:r>
                      <a:r>
                        <a:rPr lang="en-US" dirty="0"/>
                        <a:t> atau </a:t>
                      </a:r>
                      <a:r>
                        <a:rPr lang="en-US" dirty="0" err="1"/>
                        <a:t>Dinkes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8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Waktu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Jadwal </a:t>
                      </a:r>
                      <a:r>
                        <a:rPr lang="en-US" dirty="0" err="1"/>
                        <a:t>berdasarkan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jenis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vaksin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Menyediakan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jadwal</a:t>
                      </a:r>
                      <a:r>
                        <a:rPr lang="en-US" dirty="0"/>
                        <a:t> regular di </a:t>
                      </a:r>
                      <a:r>
                        <a:rPr lang="en-US" dirty="0" err="1"/>
                        <a:t>setiap</a:t>
                      </a:r>
                      <a:r>
                        <a:rPr lang="en-US" dirty="0"/>
                        <a:t> pekan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keinginan</a:t>
                      </a:r>
                      <a:r>
                        <a:rPr lang="en-US" dirty="0"/>
                        <a:t> Pasien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0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Tenaga </a:t>
                      </a:r>
                      <a:r>
                        <a:rPr lang="en-US" b="1" dirty="0" err="1"/>
                        <a:t>Medis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Bidan </a:t>
                      </a:r>
                      <a:r>
                        <a:rPr lang="en-US" dirty="0" err="1"/>
                        <a:t>desa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Bidan, Dokter, </a:t>
                      </a:r>
                      <a:r>
                        <a:rPr lang="en-US" dirty="0" err="1"/>
                        <a:t>Perawat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Bidan, Dokter &amp; </a:t>
                      </a:r>
                      <a:r>
                        <a:rPr lang="en-US" dirty="0" err="1"/>
                        <a:t>asisten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985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FE36-3110-4993-9865-881353B9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843-B964-49B0-9AD1-347A40C0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DBF10E-1E92-4B5F-8DCB-BFED0CD6A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681037"/>
            <a:ext cx="6896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71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A8C3-4AAE-4A2F-857F-2E5BB4E0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355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39F021-4552-4D21-B084-E6F46A6F3C22}"/>
              </a:ext>
            </a:extLst>
          </p:cNvPr>
          <p:cNvGrpSpPr/>
          <p:nvPr/>
        </p:nvGrpSpPr>
        <p:grpSpPr>
          <a:xfrm>
            <a:off x="3105150" y="2164408"/>
            <a:ext cx="1302280" cy="1233751"/>
            <a:chOff x="653520" y="2195249"/>
            <a:chExt cx="1302280" cy="12337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974419-311B-4655-93E6-C4309D53BB45}"/>
                </a:ext>
              </a:extLst>
            </p:cNvPr>
            <p:cNvGrpSpPr/>
            <p:nvPr/>
          </p:nvGrpSpPr>
          <p:grpSpPr>
            <a:xfrm>
              <a:off x="653520" y="2195249"/>
              <a:ext cx="1302280" cy="1233751"/>
              <a:chOff x="526519" y="3075251"/>
              <a:chExt cx="1490133" cy="1485900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9E78EC0-AED6-44EC-8F34-10963933A8A3}"/>
                  </a:ext>
                </a:extLst>
              </p:cNvPr>
              <p:cNvSpPr/>
              <p:nvPr/>
            </p:nvSpPr>
            <p:spPr>
              <a:xfrm>
                <a:off x="526519" y="3075251"/>
                <a:ext cx="1490133" cy="14859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64244E-4FC2-4F80-BCA0-1404198BF9B7}"/>
                  </a:ext>
                </a:extLst>
              </p:cNvPr>
              <p:cNvSpPr/>
              <p:nvPr/>
            </p:nvSpPr>
            <p:spPr>
              <a:xfrm>
                <a:off x="945356" y="3075251"/>
                <a:ext cx="652462" cy="671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211539E-CD70-48AA-BEC0-3CBCD6D6392E}"/>
                  </a:ext>
                </a:extLst>
              </p:cNvPr>
              <p:cNvSpPr/>
              <p:nvPr/>
            </p:nvSpPr>
            <p:spPr>
              <a:xfrm>
                <a:off x="1052644" y="3217861"/>
                <a:ext cx="437885" cy="54292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7DF6C5-22A7-43C0-AB12-4FD571243FFE}"/>
                </a:ext>
              </a:extLst>
            </p:cNvPr>
            <p:cNvSpPr/>
            <p:nvPr/>
          </p:nvSpPr>
          <p:spPr>
            <a:xfrm>
              <a:off x="1193797" y="2484967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DD6D1F-FBDD-4A7E-942A-C6B3CAE43698}"/>
                </a:ext>
              </a:extLst>
            </p:cNvPr>
            <p:cNvSpPr/>
            <p:nvPr/>
          </p:nvSpPr>
          <p:spPr>
            <a:xfrm>
              <a:off x="1371595" y="2483909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02011CB-DD6F-4FCD-BA2B-ABE488126189}"/>
                </a:ext>
              </a:extLst>
            </p:cNvPr>
            <p:cNvSpPr/>
            <p:nvPr/>
          </p:nvSpPr>
          <p:spPr>
            <a:xfrm rot="8074379">
              <a:off x="1251586" y="2559879"/>
              <a:ext cx="118807" cy="117285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89F8A30-E88B-43AE-9ED9-7E90C0522C17}"/>
                </a:ext>
              </a:extLst>
            </p:cNvPr>
            <p:cNvSpPr/>
            <p:nvPr/>
          </p:nvSpPr>
          <p:spPr>
            <a:xfrm rot="21184762">
              <a:off x="1041780" y="2444750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4F5D33B-7313-48A3-B8E3-196C0C78ACC6}"/>
                </a:ext>
              </a:extLst>
            </p:cNvPr>
            <p:cNvSpPr/>
            <p:nvPr/>
          </p:nvSpPr>
          <p:spPr>
            <a:xfrm rot="415238" flipH="1">
              <a:off x="1350756" y="2441575"/>
              <a:ext cx="219961" cy="45719"/>
            </a:xfrm>
            <a:prstGeom prst="arc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4FA5B6-B807-47BC-B76C-5F9729D82B54}"/>
              </a:ext>
            </a:extLst>
          </p:cNvPr>
          <p:cNvGrpSpPr/>
          <p:nvPr/>
        </p:nvGrpSpPr>
        <p:grpSpPr>
          <a:xfrm rot="2430094">
            <a:off x="3985868" y="2911067"/>
            <a:ext cx="266701" cy="435969"/>
            <a:chOff x="2137970" y="1781773"/>
            <a:chExt cx="419101" cy="73758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A7A00B-28D9-455A-B75C-9D87B9019248}"/>
                </a:ext>
              </a:extLst>
            </p:cNvPr>
            <p:cNvSpPr/>
            <p:nvPr/>
          </p:nvSpPr>
          <p:spPr>
            <a:xfrm>
              <a:off x="2137970" y="1781773"/>
              <a:ext cx="419101" cy="73758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C68213-1684-438D-B262-5A53C1EB07EB}"/>
                </a:ext>
              </a:extLst>
            </p:cNvPr>
            <p:cNvSpPr/>
            <p:nvPr/>
          </p:nvSpPr>
          <p:spPr>
            <a:xfrm>
              <a:off x="2178530" y="1837526"/>
              <a:ext cx="324000" cy="569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Flowchart: Delay 23">
            <a:extLst>
              <a:ext uri="{FF2B5EF4-FFF2-40B4-BE49-F238E27FC236}">
                <a16:creationId xmlns:a16="http://schemas.microsoft.com/office/drawing/2014/main" id="{2F017FAE-A841-4A01-AEDF-3942C15B826F}"/>
              </a:ext>
            </a:extLst>
          </p:cNvPr>
          <p:cNvSpPr/>
          <p:nvPr/>
        </p:nvSpPr>
        <p:spPr>
          <a:xfrm rot="13323789">
            <a:off x="4056494" y="3178176"/>
            <a:ext cx="125448" cy="162711"/>
          </a:xfrm>
          <a:prstGeom prst="flowChartDelay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6CB62-F57A-41CF-B063-FFD424AA19F6}"/>
              </a:ext>
            </a:extLst>
          </p:cNvPr>
          <p:cNvSpPr/>
          <p:nvPr/>
        </p:nvSpPr>
        <p:spPr>
          <a:xfrm>
            <a:off x="2834285" y="1376082"/>
            <a:ext cx="1762079" cy="590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B5AE1D-796B-4333-AF35-47CFFFE204CF}"/>
              </a:ext>
            </a:extLst>
          </p:cNvPr>
          <p:cNvSpPr/>
          <p:nvPr/>
        </p:nvSpPr>
        <p:spPr>
          <a:xfrm>
            <a:off x="5056163" y="1009651"/>
            <a:ext cx="4144987" cy="51042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	PROFIL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Nama Profesi 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Spesialisasi</a:t>
            </a:r>
            <a:r>
              <a:rPr lang="en-US" dirty="0">
                <a:solidFill>
                  <a:schemeClr val="bg1"/>
                </a:solidFill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</a:rPr>
              <a:t>	Upload scan SRTB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Unit </a:t>
            </a:r>
            <a:r>
              <a:rPr lang="en-US" dirty="0" err="1">
                <a:solidFill>
                  <a:schemeClr val="bg1"/>
                </a:solidFill>
              </a:rPr>
              <a:t>Kerja</a:t>
            </a:r>
            <a:r>
              <a:rPr lang="en-US" dirty="0">
                <a:solidFill>
                  <a:schemeClr val="bg1"/>
                </a:solidFill>
              </a:rPr>
              <a:t> 1</a:t>
            </a:r>
          </a:p>
          <a:p>
            <a:r>
              <a:rPr lang="en-US" dirty="0">
                <a:solidFill>
                  <a:schemeClr val="bg1"/>
                </a:solidFill>
              </a:rPr>
              <a:t>	Alamat</a:t>
            </a:r>
          </a:p>
          <a:p>
            <a:r>
              <a:rPr lang="en-US" dirty="0">
                <a:solidFill>
                  <a:schemeClr val="bg1"/>
                </a:solidFill>
              </a:rPr>
              <a:t>	No. Telp</a:t>
            </a:r>
          </a:p>
          <a:p>
            <a:r>
              <a:rPr lang="en-US" dirty="0">
                <a:solidFill>
                  <a:schemeClr val="bg1"/>
                </a:solidFill>
              </a:rPr>
              <a:t>	Upload scan SIPB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Unit </a:t>
            </a:r>
            <a:r>
              <a:rPr lang="en-US" dirty="0" err="1">
                <a:solidFill>
                  <a:schemeClr val="bg1"/>
                </a:solidFill>
              </a:rPr>
              <a:t>Kerja</a:t>
            </a:r>
            <a:r>
              <a:rPr lang="en-US" dirty="0">
                <a:solidFill>
                  <a:schemeClr val="bg1"/>
                </a:solidFill>
              </a:rPr>
              <a:t> 2</a:t>
            </a:r>
          </a:p>
          <a:p>
            <a:r>
              <a:rPr lang="en-US" dirty="0">
                <a:solidFill>
                  <a:schemeClr val="bg1"/>
                </a:solidFill>
              </a:rPr>
              <a:t>	Alamat</a:t>
            </a:r>
          </a:p>
          <a:p>
            <a:r>
              <a:rPr lang="en-US" dirty="0">
                <a:solidFill>
                  <a:schemeClr val="bg1"/>
                </a:solidFill>
              </a:rPr>
              <a:t>	No. Telp</a:t>
            </a:r>
          </a:p>
          <a:p>
            <a:r>
              <a:rPr lang="en-US" dirty="0">
                <a:solidFill>
                  <a:schemeClr val="bg1"/>
                </a:solidFill>
              </a:rPr>
              <a:t>	Upload scan SIPB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Upload </a:t>
            </a:r>
            <a:r>
              <a:rPr lang="en-US" dirty="0" err="1">
                <a:solidFill>
                  <a:schemeClr val="bg1"/>
                </a:solidFill>
              </a:rPr>
              <a:t>Swafoto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Plang</a:t>
            </a:r>
            <a:r>
              <a:rPr lang="en-US" dirty="0">
                <a:solidFill>
                  <a:schemeClr val="bg1"/>
                </a:solidFill>
              </a:rPr>
              <a:t> Nama</a:t>
            </a:r>
          </a:p>
        </p:txBody>
      </p:sp>
    </p:spTree>
    <p:extLst>
      <p:ext uri="{BB962C8B-B14F-4D97-AF65-F5344CB8AC3E}">
        <p14:creationId xmlns:p14="http://schemas.microsoft.com/office/powerpoint/2010/main" val="86311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4C54-E6CB-4A28-AB6F-7E415531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B52F-8312-4493-B0B7-0F56935D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Akun </a:t>
            </a:r>
            <a:r>
              <a:rPr lang="en-US" dirty="0" err="1"/>
              <a:t>teregistrasi</a:t>
            </a:r>
            <a:endParaRPr lang="en-US" dirty="0"/>
          </a:p>
          <a:p>
            <a:r>
              <a:rPr lang="en-US" dirty="0"/>
              <a:t>Akun telah </a:t>
            </a:r>
            <a:r>
              <a:rPr lang="en-US" dirty="0" err="1"/>
              <a:t>diaktivasi</a:t>
            </a:r>
            <a:endParaRPr lang="en-US" dirty="0"/>
          </a:p>
          <a:p>
            <a:r>
              <a:rPr lang="en-US" dirty="0"/>
              <a:t>Akun yang </a:t>
            </a:r>
            <a:r>
              <a:rPr lang="en-US" dirty="0" err="1"/>
              <a:t>diupdate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8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FCC4-42E9-41F4-9752-6D0B7B62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9410E-3CD2-49BB-8BB3-EFDFE7FA7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7D295A-B01B-4B06-8E88-AFE8031A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681037"/>
            <a:ext cx="6896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9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A50D-C0BE-4497-9081-804847F4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E979-30A8-4308-B58E-87D5C29A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3D56C5-1AD2-49EF-AC20-2365A5023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871"/>
          <a:stretch/>
        </p:blipFill>
        <p:spPr>
          <a:xfrm>
            <a:off x="2647950" y="681037"/>
            <a:ext cx="55308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525E-C0B6-443C-9CE9-993D9E7D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D2EC-5A56-4E12-8405-A6781884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AE970F4-717D-4215-829B-8B48636F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334"/>
          <a:stretch/>
        </p:blipFill>
        <p:spPr>
          <a:xfrm>
            <a:off x="4271963" y="919162"/>
            <a:ext cx="2395538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3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8B16-7794-4715-A244-1182FDF7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86B3F-B057-466D-8291-0D43CCDD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F92257-B573-4AF4-A7D2-FA72636B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1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7666-721B-4A40-8260-B0FFF1D0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D390-FDBD-4E49-B68E-34D70467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79D7DE1-CFCF-40CF-B978-14C6A3069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050B-B1C6-463E-AAAA-2D7EA7F5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9F22-25A4-43ED-90C1-5842C330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0A9BC0-E9DB-475B-B66D-4D80F593B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28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6517-EE91-4384-983F-0FD2F3C3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C6DE-D916-4538-9BF4-85F3A14E1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15EF55-7732-49D5-8AEC-FE3F9557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561A-AB43-446F-8087-7A6E08A3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(Dokter)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C6A42-0B55-4655-BD51-370BD97D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Dokter di </a:t>
            </a:r>
            <a:r>
              <a:rPr lang="en-US" dirty="0" err="1"/>
              <a:t>Puskesmas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Pasien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optimal </a:t>
            </a:r>
            <a:r>
              <a:rPr lang="en-US" dirty="0" err="1"/>
              <a:t>hanya</a:t>
            </a:r>
            <a:r>
              <a:rPr lang="en-US" dirty="0"/>
              <a:t> di jam </a:t>
            </a:r>
            <a:r>
              <a:rPr lang="en-US" dirty="0" err="1"/>
              <a:t>kerja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tindak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dan </a:t>
            </a:r>
            <a:r>
              <a:rPr lang="en-US" dirty="0" err="1"/>
              <a:t>informasi</a:t>
            </a:r>
            <a:r>
              <a:rPr lang="en-US" dirty="0"/>
              <a:t> kesehatan </a:t>
            </a:r>
            <a:r>
              <a:rPr lang="en-US" dirty="0" err="1"/>
              <a:t>memadai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mengantri</a:t>
            </a:r>
            <a:r>
              <a:rPr lang="en-US" dirty="0"/>
              <a:t> lama</a:t>
            </a:r>
          </a:p>
          <a:p>
            <a:pPr marL="0" indent="0">
              <a:buNone/>
            </a:pP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rata-rata 30 </a:t>
            </a:r>
            <a:r>
              <a:rPr lang="en-US" dirty="0" err="1"/>
              <a:t>menit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38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C10E-F197-47BC-A050-5BF7B57A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4800-BED2-402F-BCDD-60F69419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6C1854-CE51-49B2-8FD6-C08EFE4E8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36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26AD-B22E-4295-88CD-BB1C4FD7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21D0-EDB1-4B78-BCA5-9EBC9716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586CD0-753B-466B-B132-9D0F78B2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75" y="1000125"/>
            <a:ext cx="7105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40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40A6-A5EC-49C9-8DFC-387716BC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8874-E703-4498-B3A2-1E0598EB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1FC0FF-FC10-4154-81F2-144878D07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450" y="461962"/>
            <a:ext cx="8801100" cy="59340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4A2CA5-FE43-4FC0-96B0-584424FD5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0" y="609600"/>
            <a:ext cx="1858750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2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A941-181A-4AFA-AF77-2A756C39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22186-E603-4AA5-8412-C3266CE2A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09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F8D371-7E10-4AFC-AA20-A2267DB0EF03}"/>
              </a:ext>
            </a:extLst>
          </p:cNvPr>
          <p:cNvSpPr/>
          <p:nvPr/>
        </p:nvSpPr>
        <p:spPr>
          <a:xfrm>
            <a:off x="266701" y="3238500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7375B-CDF2-4200-B29F-F4607BD683CE}"/>
              </a:ext>
            </a:extLst>
          </p:cNvPr>
          <p:cNvSpPr/>
          <p:nvPr/>
        </p:nvSpPr>
        <p:spPr>
          <a:xfrm>
            <a:off x="914400" y="4600575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Dokter Anak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C60AF-CA7E-4E5B-B0E4-A000723EABB5}"/>
              </a:ext>
            </a:extLst>
          </p:cNvPr>
          <p:cNvSpPr/>
          <p:nvPr/>
        </p:nvSpPr>
        <p:spPr>
          <a:xfrm>
            <a:off x="2581274" y="5438775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Perawat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92051-5A0A-4D86-B4B6-895913FAE61A}"/>
              </a:ext>
            </a:extLst>
          </p:cNvPr>
          <p:cNvSpPr/>
          <p:nvPr/>
        </p:nvSpPr>
        <p:spPr>
          <a:xfrm>
            <a:off x="4090990" y="1419225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Profesi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53503-A542-4FD6-9621-3E5B8F53D731}"/>
              </a:ext>
            </a:extLst>
          </p:cNvPr>
          <p:cNvSpPr/>
          <p:nvPr/>
        </p:nvSpPr>
        <p:spPr>
          <a:xfrm>
            <a:off x="4090988" y="3067051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Vokasi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FFBF1-EB44-40BD-B7D5-BA9582A2B7AA}"/>
              </a:ext>
            </a:extLst>
          </p:cNvPr>
          <p:cNvSpPr/>
          <p:nvPr/>
        </p:nvSpPr>
        <p:spPr>
          <a:xfrm>
            <a:off x="2500313" y="2243138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12852-9C34-4C29-8DB2-792710344BD6}"/>
              </a:ext>
            </a:extLst>
          </p:cNvPr>
          <p:cNvSpPr/>
          <p:nvPr/>
        </p:nvSpPr>
        <p:spPr>
          <a:xfrm>
            <a:off x="6176963" y="2247901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</a:t>
            </a:r>
            <a:r>
              <a:rPr lang="en-US" dirty="0" err="1"/>
              <a:t>Desa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97679-ED43-4ED8-A285-C4F9F8E4BACE}"/>
              </a:ext>
            </a:extLst>
          </p:cNvPr>
          <p:cNvSpPr/>
          <p:nvPr/>
        </p:nvSpPr>
        <p:spPr>
          <a:xfrm>
            <a:off x="6176963" y="609599"/>
            <a:ext cx="2085975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 Praktek Mandiri</a:t>
            </a:r>
          </a:p>
        </p:txBody>
      </p:sp>
    </p:spTree>
    <p:extLst>
      <p:ext uri="{BB962C8B-B14F-4D97-AF65-F5344CB8AC3E}">
        <p14:creationId xmlns:p14="http://schemas.microsoft.com/office/powerpoint/2010/main" val="2874183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D189C-BCAE-41ED-9F64-C52D2AA62B99}"/>
              </a:ext>
            </a:extLst>
          </p:cNvPr>
          <p:cNvSpPr txBox="1"/>
          <p:nvPr/>
        </p:nvSpPr>
        <p:spPr>
          <a:xfrm>
            <a:off x="3048000" y="474345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Wewenang</a:t>
            </a:r>
            <a:r>
              <a:rPr lang="en-US" b="1" i="0" dirty="0">
                <a:solidFill>
                  <a:srgbClr val="000000"/>
                </a:solidFill>
                <a:effectLst/>
                <a:latin typeface="ff0"/>
              </a:rPr>
              <a:t> Bidan di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Desa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dirty="0" err="1">
                <a:solidFill>
                  <a:srgbClr val="000000"/>
                </a:solidFill>
                <a:latin typeface="ff3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eraturan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Menteri Kesehatan Ri (</a:t>
            </a:r>
            <a:r>
              <a:rPr lang="en-US" dirty="0" err="1">
                <a:solidFill>
                  <a:srgbClr val="000000"/>
                </a:solidFill>
                <a:latin typeface="ff3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ermenkes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Nomor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 572/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MenkesRI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/1996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menjelaskan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bahwa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bidan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di dalam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menjalankan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prakteknya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berwenang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memberikan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0"/>
              </a:rPr>
              <a:t>pelayanan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0"/>
              </a:rPr>
              <a:t> KIA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ff3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Wewenang</a:t>
            </a:r>
            <a:r>
              <a:rPr lang="en-US" dirty="0">
                <a:solidFill>
                  <a:srgbClr val="000000"/>
                </a:solidFill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bidan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bekerja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di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desa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sama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wewenang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diberikan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bidan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lainnya</a:t>
            </a:r>
            <a:r>
              <a:rPr lang="en-US" dirty="0">
                <a:solidFill>
                  <a:srgbClr val="000000"/>
                </a:solidFill>
                <a:latin typeface="ff3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Hal ini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diatur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peraturan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Menteri Kesehatan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Depkes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RI 1997). </a:t>
            </a: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Wewenang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tersebut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adalah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sebagai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berikut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.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Wewenang</a:t>
            </a:r>
            <a:r>
              <a:rPr lang="en-US" b="1" i="0" dirty="0">
                <a:solidFill>
                  <a:srgbClr val="000000"/>
                </a:solidFill>
                <a:effectLst/>
                <a:latin typeface="ff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umum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Kewenangan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diberikan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melaksanakan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tugas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yang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dipertanggungjawabkan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secara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mandiri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Wewenang</a:t>
            </a:r>
            <a:r>
              <a:rPr lang="en-US" b="1" i="0" dirty="0">
                <a:solidFill>
                  <a:srgbClr val="000000"/>
                </a:solidFill>
                <a:effectLst/>
                <a:latin typeface="ff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ff0"/>
              </a:rPr>
              <a:t>khusus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Wewenang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khusus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adakah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melaksanakan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kegiatan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yang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memerlukan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pengawasan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dokter</a:t>
            </a:r>
            <a:r>
              <a:rPr lang="en-US" dirty="0">
                <a:solidFill>
                  <a:srgbClr val="000000"/>
                </a:solidFill>
                <a:latin typeface="ff3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ff3"/>
              </a:rPr>
              <a:t>t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anggung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jawab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pelaksanaannya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berada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pada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dokter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 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diberikan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wewenang</a:t>
            </a: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3"/>
              </a:rPr>
              <a:t>tersebut</a:t>
            </a:r>
            <a:endParaRPr lang="en-US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84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2BE3C8A-32E4-413F-9528-E9BA46A6CD4B}"/>
              </a:ext>
            </a:extLst>
          </p:cNvPr>
          <p:cNvGrpSpPr/>
          <p:nvPr/>
        </p:nvGrpSpPr>
        <p:grpSpPr>
          <a:xfrm>
            <a:off x="1237497" y="2002888"/>
            <a:ext cx="6803300" cy="3257550"/>
            <a:chOff x="1628022" y="2002888"/>
            <a:chExt cx="6803300" cy="3257550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E2991C88-ACE2-4FEB-8439-BB1A5005FA85}"/>
                </a:ext>
              </a:extLst>
            </p:cNvPr>
            <p:cNvSpPr/>
            <p:nvPr/>
          </p:nvSpPr>
          <p:spPr>
            <a:xfrm>
              <a:off x="1628022" y="2002888"/>
              <a:ext cx="4143375" cy="325755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FE648B-06EA-4B4A-8C1D-2E3AC133C2A9}"/>
                </a:ext>
              </a:extLst>
            </p:cNvPr>
            <p:cNvCxnSpPr/>
            <p:nvPr/>
          </p:nvCxnSpPr>
          <p:spPr>
            <a:xfrm>
              <a:off x="3254684" y="2759054"/>
              <a:ext cx="95250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17EBE9-55F2-432C-96FF-04DB48E84F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167" y="3441163"/>
              <a:ext cx="26193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9B160D-4470-4B54-9586-F51EC504D0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97" y="4171950"/>
              <a:ext cx="32861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E54F3B-ADC8-4F96-9D1F-6AA8003B9331}"/>
                </a:ext>
              </a:extLst>
            </p:cNvPr>
            <p:cNvSpPr txBox="1"/>
            <p:nvPr/>
          </p:nvSpPr>
          <p:spPr>
            <a:xfrm>
              <a:off x="3163929" y="3716316"/>
              <a:ext cx="110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Akademik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59B6F-DBD9-42EC-8019-D6C45AF941E9}"/>
                </a:ext>
              </a:extLst>
            </p:cNvPr>
            <p:cNvSpPr txBox="1"/>
            <p:nvPr/>
          </p:nvSpPr>
          <p:spPr>
            <a:xfrm>
              <a:off x="3308833" y="4661137"/>
              <a:ext cx="78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Vokasi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A25E5C-2E45-4E1A-B269-6E821FF78BA7}"/>
                </a:ext>
              </a:extLst>
            </p:cNvPr>
            <p:cNvSpPr txBox="1"/>
            <p:nvPr/>
          </p:nvSpPr>
          <p:spPr>
            <a:xfrm>
              <a:off x="3299685" y="2853530"/>
              <a:ext cx="824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Profesi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9C2178-D4E1-435E-924F-477E8FB29D80}"/>
                </a:ext>
              </a:extLst>
            </p:cNvPr>
            <p:cNvSpPr txBox="1"/>
            <p:nvPr/>
          </p:nvSpPr>
          <p:spPr>
            <a:xfrm>
              <a:off x="3309183" y="2370673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</a:rPr>
                <a:t>Delima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072A27EB-25F3-4F67-814C-827556C3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1959C-D1A3-4D55-A353-4BE195EEAD17}"/>
              </a:ext>
            </a:extLst>
          </p:cNvPr>
          <p:cNvSpPr txBox="1"/>
          <p:nvPr/>
        </p:nvSpPr>
        <p:spPr>
          <a:xfrm>
            <a:off x="5986311" y="3176588"/>
            <a:ext cx="4087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http://bppsdmk.kemkes.go.id/info_sdmk/info/renbut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D755B5-0AEC-4DBE-8083-2F4BF083B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53998"/>
              </p:ext>
            </p:extLst>
          </p:nvPr>
        </p:nvGraphicFramePr>
        <p:xfrm>
          <a:off x="5986311" y="1699260"/>
          <a:ext cx="4681690" cy="9867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538">
                  <a:extLst>
                    <a:ext uri="{9D8B030D-6E8A-4147-A177-3AD203B41FA5}">
                      <a16:colId xmlns:a16="http://schemas.microsoft.com/office/drawing/2014/main" val="3272581768"/>
                    </a:ext>
                  </a:extLst>
                </a:gridCol>
                <a:gridCol w="1720645">
                  <a:extLst>
                    <a:ext uri="{9D8B030D-6E8A-4147-A177-3AD203B41FA5}">
                      <a16:colId xmlns:a16="http://schemas.microsoft.com/office/drawing/2014/main" val="1216261301"/>
                    </a:ext>
                  </a:extLst>
                </a:gridCol>
                <a:gridCol w="1141507">
                  <a:extLst>
                    <a:ext uri="{9D8B030D-6E8A-4147-A177-3AD203B41FA5}">
                      <a16:colId xmlns:a16="http://schemas.microsoft.com/office/drawing/2014/main" val="1157764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Jumlah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Fasyankes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Jumlah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Penduduk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Bidan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807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5281314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 : 232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8203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9B555A-C0F2-48D7-9AA3-5FC066D337C7}"/>
              </a:ext>
            </a:extLst>
          </p:cNvPr>
          <p:cNvSpPr txBox="1"/>
          <p:nvPr/>
        </p:nvSpPr>
        <p:spPr>
          <a:xfrm>
            <a:off x="5986311" y="2718087"/>
            <a:ext cx="3542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err="1">
                <a:solidFill>
                  <a:srgbClr val="333333"/>
                </a:solidFill>
                <a:effectLst/>
                <a:latin typeface="Raleway" pitchFamily="2" charset="0"/>
              </a:rPr>
              <a:t>Rasio</a:t>
            </a:r>
            <a:r>
              <a:rPr lang="en-US" sz="1400" i="0" dirty="0">
                <a:solidFill>
                  <a:srgbClr val="333333"/>
                </a:solidFill>
                <a:effectLst/>
                <a:latin typeface="Raleway" pitchFamily="2" charset="0"/>
              </a:rPr>
              <a:t> Tenaga Kesehatan </a:t>
            </a:r>
            <a:r>
              <a:rPr lang="en-US" sz="1400" i="0" dirty="0" err="1">
                <a:solidFill>
                  <a:srgbClr val="333333"/>
                </a:solidFill>
                <a:effectLst/>
                <a:latin typeface="Raleway" pitchFamily="2" charset="0"/>
              </a:rPr>
              <a:t>dengan</a:t>
            </a:r>
            <a:r>
              <a:rPr lang="en-US" sz="1400" i="0" dirty="0">
                <a:solidFill>
                  <a:srgbClr val="333333"/>
                </a:solidFill>
                <a:effectLst/>
                <a:latin typeface="Raleway" pitchFamily="2" charset="0"/>
              </a:rPr>
              <a:t> </a:t>
            </a:r>
            <a:r>
              <a:rPr lang="en-US" sz="1400" i="0" dirty="0" err="1">
                <a:solidFill>
                  <a:srgbClr val="333333"/>
                </a:solidFill>
                <a:effectLst/>
                <a:latin typeface="Raleway" pitchFamily="2" charset="0"/>
              </a:rPr>
              <a:t>Jumlah</a:t>
            </a:r>
            <a:r>
              <a:rPr lang="en-US" sz="1400" dirty="0">
                <a:solidFill>
                  <a:srgbClr val="333333"/>
                </a:solidFill>
                <a:latin typeface="Raleway" pitchFamily="2" charset="0"/>
              </a:rPr>
              <a:t> </a:t>
            </a:r>
            <a:r>
              <a:rPr lang="en-US" sz="1400" i="0" dirty="0" err="1">
                <a:solidFill>
                  <a:srgbClr val="333333"/>
                </a:solidFill>
                <a:effectLst/>
                <a:latin typeface="Raleway" pitchFamily="2" charset="0"/>
              </a:rPr>
              <a:t>Penduduk</a:t>
            </a:r>
            <a:r>
              <a:rPr lang="en-US" sz="1400" i="0" dirty="0">
                <a:solidFill>
                  <a:srgbClr val="333333"/>
                </a:solidFill>
                <a:effectLst/>
                <a:latin typeface="Raleway" pitchFamily="2" charset="0"/>
              </a:rPr>
              <a:t> (1 : 100.000)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7882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31D3-4603-4798-8E17-73F6D917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36AA-B67C-4867-9FC1-4D460040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49" y="192549"/>
            <a:ext cx="4964880" cy="32037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7184-1C7D-4FED-A33D-CC4ADB729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8" y="192548"/>
            <a:ext cx="4832350" cy="314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F907C-CF9C-460D-91CA-CF3A0C19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73" y="3451653"/>
            <a:ext cx="6309973" cy="3196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A7982-D499-4095-9125-55EB4C3FD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3" y="3451653"/>
            <a:ext cx="5616860" cy="31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23BD-2320-4F97-8DEF-4BBA4542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E14A-4134-48C1-9184-A2FD2655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Posyandu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KIA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KB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Imunisasi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Gizi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Penanggulangan</a:t>
            </a:r>
            <a:r>
              <a:rPr lang="en-US" dirty="0"/>
              <a:t> </a:t>
            </a:r>
            <a:r>
              <a:rPr lang="en-US" dirty="0" err="1"/>
              <a:t>diare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(Bagian </a:t>
            </a:r>
            <a:r>
              <a:rPr lang="en-US" dirty="0" err="1"/>
              <a:t>Kependudukan</a:t>
            </a:r>
            <a:r>
              <a:rPr lang="en-US" dirty="0"/>
              <a:t> dan </a:t>
            </a:r>
            <a:r>
              <a:rPr lang="en-US" dirty="0" err="1"/>
              <a:t>Biostatistik</a:t>
            </a:r>
            <a:r>
              <a:rPr lang="en-US" dirty="0"/>
              <a:t> FKM USU. 2007)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63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D348-6729-4654-97F2-0507A49B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2A47-BD5B-4E70-911E-D4586D62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Pelaksanaan</a:t>
            </a:r>
            <a:r>
              <a:rPr lang="en-US" dirty="0"/>
              <a:t> Layanan </a:t>
            </a:r>
            <a:r>
              <a:rPr lang="en-US" dirty="0" err="1"/>
              <a:t>Posyandu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Pada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err="1"/>
              <a:t>posyandu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5 </a:t>
            </a:r>
            <a:r>
              <a:rPr lang="en-US" dirty="0" err="1"/>
              <a:t>meja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Meja</a:t>
            </a:r>
            <a:r>
              <a:rPr lang="en-US" dirty="0"/>
              <a:t> I : </a:t>
            </a:r>
            <a:r>
              <a:rPr lang="en-US" dirty="0" err="1"/>
              <a:t>Pendaftaran</a:t>
            </a:r>
            <a:r>
              <a:rPr lang="en-US" dirty="0"/>
              <a:t>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Meja</a:t>
            </a:r>
            <a:r>
              <a:rPr lang="en-US" dirty="0"/>
              <a:t> II : </a:t>
            </a:r>
            <a:r>
              <a:rPr lang="en-US" dirty="0" err="1"/>
              <a:t>Penimbangan</a:t>
            </a:r>
            <a:r>
              <a:rPr lang="en-US" dirty="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Meja</a:t>
            </a:r>
            <a:r>
              <a:rPr lang="en-US" dirty="0"/>
              <a:t> III : </a:t>
            </a:r>
            <a:r>
              <a:rPr lang="en-US" dirty="0" err="1"/>
              <a:t>Pengisian</a:t>
            </a:r>
            <a:r>
              <a:rPr lang="en-US" dirty="0"/>
              <a:t> KMS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Meja</a:t>
            </a:r>
            <a:r>
              <a:rPr lang="en-US" dirty="0"/>
              <a:t> IV : Penyuluhan </a:t>
            </a:r>
            <a:r>
              <a:rPr lang="en-US" dirty="0" err="1"/>
              <a:t>perorangan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KMS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Meja</a:t>
            </a:r>
            <a:r>
              <a:rPr lang="en-US" dirty="0"/>
              <a:t> V : </a:t>
            </a:r>
            <a:r>
              <a:rPr lang="en-US" dirty="0" err="1"/>
              <a:t>Pelayanan</a:t>
            </a:r>
            <a:r>
              <a:rPr lang="en-US" dirty="0"/>
              <a:t> kesehatan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Imunisasi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Pemberian</a:t>
            </a:r>
            <a:r>
              <a:rPr lang="en-US" dirty="0"/>
              <a:t> vitamin 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pil</a:t>
            </a:r>
            <a:r>
              <a:rPr lang="en-US" dirty="0"/>
              <a:t> KB atau </a:t>
            </a:r>
            <a:r>
              <a:rPr lang="en-US" dirty="0" err="1"/>
              <a:t>kondom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Pengobatan</a:t>
            </a:r>
            <a:r>
              <a:rPr lang="en-US" dirty="0"/>
              <a:t> </a:t>
            </a:r>
            <a:r>
              <a:rPr lang="en-US" dirty="0" err="1"/>
              <a:t>ringan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Konsultasi KB.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Petugas</a:t>
            </a:r>
            <a:r>
              <a:rPr lang="en-US" dirty="0"/>
              <a:t> pada </a:t>
            </a:r>
            <a:r>
              <a:rPr lang="en-US" dirty="0" err="1"/>
              <a:t>meja</a:t>
            </a:r>
            <a:r>
              <a:rPr lang="en-US" dirty="0"/>
              <a:t> I dan IV </a:t>
            </a:r>
            <a:r>
              <a:rPr lang="en-US" dirty="0" err="1"/>
              <a:t>dilaksanakan</a:t>
            </a:r>
            <a:r>
              <a:rPr lang="en-US" dirty="0"/>
              <a:t> oleh </a:t>
            </a:r>
            <a:r>
              <a:rPr lang="en-US" dirty="0" err="1"/>
              <a:t>kader</a:t>
            </a:r>
            <a:r>
              <a:rPr lang="en-US" dirty="0"/>
              <a:t> PKK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V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(Bagian </a:t>
            </a:r>
            <a:r>
              <a:rPr lang="en-US" dirty="0" err="1"/>
              <a:t>Kependudukan</a:t>
            </a:r>
            <a:r>
              <a:rPr lang="en-US" dirty="0"/>
              <a:t> dan </a:t>
            </a:r>
            <a:r>
              <a:rPr lang="en-US" dirty="0" err="1"/>
              <a:t>Biostatistik</a:t>
            </a:r>
            <a:r>
              <a:rPr lang="en-US" dirty="0"/>
              <a:t> FKM USU. 2007)</a:t>
            </a:r>
          </a:p>
        </p:txBody>
      </p:sp>
    </p:spTree>
    <p:extLst>
      <p:ext uri="{BB962C8B-B14F-4D97-AF65-F5344CB8AC3E}">
        <p14:creationId xmlns:p14="http://schemas.microsoft.com/office/powerpoint/2010/main" val="282084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FFE-81EE-4143-9F6E-C3A83D0D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(Bidan)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FCCE-4380-42A1-9A5D-E4F230BC3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Bidan di </a:t>
            </a:r>
            <a:r>
              <a:rPr lang="en-US" dirty="0" err="1"/>
              <a:t>Puskesmas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imunisasi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agar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prioritaskan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darurat</a:t>
            </a:r>
            <a:r>
              <a:rPr lang="en-US" dirty="0"/>
              <a:t> (</a:t>
            </a:r>
            <a:r>
              <a:rPr lang="en-US" dirty="0" err="1"/>
              <a:t>persalinan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47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96C6-3AAD-4AEF-9D07-5346D0FF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AD89-9BDA-4426-8B99-1825306E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Posyandu</a:t>
            </a:r>
            <a:endParaRPr lang="en-US" dirty="0"/>
          </a:p>
          <a:p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posyandu</a:t>
            </a:r>
            <a:r>
              <a:rPr lang="en-US" dirty="0"/>
              <a:t> </a:t>
            </a:r>
            <a:r>
              <a:rPr lang="en-US" dirty="0" err="1"/>
              <a:t>tergambar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cakupan</a:t>
            </a:r>
            <a:r>
              <a:rPr lang="en-US" dirty="0"/>
              <a:t> SKDN.</a:t>
            </a:r>
          </a:p>
          <a:p>
            <a:r>
              <a:rPr lang="en-US" dirty="0"/>
              <a:t>S  :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balita</a:t>
            </a:r>
            <a:r>
              <a:rPr lang="en-US" dirty="0"/>
              <a:t> di wilayah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posyandu</a:t>
            </a:r>
            <a:r>
              <a:rPr lang="en-US" dirty="0"/>
              <a:t>.</a:t>
            </a:r>
          </a:p>
          <a:p>
            <a:r>
              <a:rPr lang="en-US" dirty="0"/>
              <a:t>K :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balita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KMS.</a:t>
            </a:r>
          </a:p>
          <a:p>
            <a:r>
              <a:rPr lang="en-US" dirty="0"/>
              <a:t>D : </a:t>
            </a:r>
            <a:r>
              <a:rPr lang="en-US" dirty="0" err="1"/>
              <a:t>Balita</a:t>
            </a:r>
            <a:r>
              <a:rPr lang="en-US" dirty="0"/>
              <a:t> yang </a:t>
            </a:r>
            <a:r>
              <a:rPr lang="en-US" dirty="0" err="1"/>
              <a:t>ditimbang</a:t>
            </a:r>
            <a:r>
              <a:rPr lang="en-US" dirty="0"/>
              <a:t>.</a:t>
            </a:r>
          </a:p>
          <a:p>
            <a:r>
              <a:rPr lang="en-US" dirty="0"/>
              <a:t>N : </a:t>
            </a:r>
            <a:r>
              <a:rPr lang="en-US" dirty="0" err="1"/>
              <a:t>Balita</a:t>
            </a:r>
            <a:r>
              <a:rPr lang="en-US" dirty="0"/>
              <a:t> yang Berat </a:t>
            </a:r>
            <a:r>
              <a:rPr lang="en-US" dirty="0" err="1"/>
              <a:t>Badannya</a:t>
            </a:r>
            <a:r>
              <a:rPr lang="en-US" dirty="0"/>
              <a:t> naik</a:t>
            </a:r>
          </a:p>
          <a:p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Posyandu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:</a:t>
            </a:r>
          </a:p>
          <a:p>
            <a:r>
              <a:rPr lang="en-US" dirty="0"/>
              <a:t>D Æ </a:t>
            </a:r>
            <a:r>
              <a:rPr lang="en-US" dirty="0" err="1"/>
              <a:t>Baik</a:t>
            </a:r>
            <a:r>
              <a:rPr lang="en-US" dirty="0"/>
              <a:t>/ </a:t>
            </a:r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</a:p>
          <a:p>
            <a:r>
              <a:rPr lang="en-US" dirty="0"/>
              <a:t>N Æ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tidaknya</a:t>
            </a:r>
            <a:r>
              <a:rPr lang="en-US" dirty="0"/>
              <a:t> program </a:t>
            </a:r>
            <a:r>
              <a:rPr lang="en-US" dirty="0" err="1"/>
              <a:t>posyandu</a:t>
            </a:r>
            <a:r>
              <a:rPr lang="en-US" dirty="0"/>
              <a:t>.</a:t>
            </a:r>
          </a:p>
          <a:p>
            <a:r>
              <a:rPr lang="en-US" dirty="0"/>
              <a:t>(Bagian </a:t>
            </a:r>
            <a:r>
              <a:rPr lang="en-US" dirty="0" err="1"/>
              <a:t>Kependudukan</a:t>
            </a:r>
            <a:r>
              <a:rPr lang="en-US" dirty="0"/>
              <a:t> dan </a:t>
            </a:r>
            <a:r>
              <a:rPr lang="en-US" dirty="0" err="1"/>
              <a:t>Biostatistik</a:t>
            </a:r>
            <a:r>
              <a:rPr lang="en-US" dirty="0"/>
              <a:t> FKM USU. 2007)</a:t>
            </a:r>
          </a:p>
        </p:txBody>
      </p:sp>
    </p:spTree>
    <p:extLst>
      <p:ext uri="{BB962C8B-B14F-4D97-AF65-F5344CB8AC3E}">
        <p14:creationId xmlns:p14="http://schemas.microsoft.com/office/powerpoint/2010/main" val="647690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E8C0-50BA-4003-AEE0-5C05039A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A724-B7B1-41A0-9A1B-4D0066CC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1. Kesehatan Ibu dan Anak (KIA):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Tablet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Tambah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Darah (TTD) atau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pil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besi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minimal 3 kali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atau 90 TTD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Immunisasi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TT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Pemeriksaan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Kehamilan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(minimal 4 kali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selama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hamil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)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2. Gizi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Pemantauan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Pertumbuhan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melalui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Penimbangan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Bulanan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Vitamin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dosis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tinggi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(pada bulan Vitamin A,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yaitu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Februari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dan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Agustus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)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•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Makanan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Tambahan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(PMT)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3.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Immunisasi</a:t>
            </a:r>
            <a:endParaRPr lang="en-US" b="0" i="0" dirty="0">
              <a:solidFill>
                <a:srgbClr val="333333"/>
              </a:solidFill>
              <a:effectLst/>
              <a:latin typeface="Poppins" panose="00000500000000000000" pitchFamily="2" charset="0"/>
            </a:endParaRP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4. KB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5.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Penanggulangan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Diare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: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Oralit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dan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Pengobatan</a:t>
            </a:r>
            <a:endParaRPr lang="en-US" b="0" i="0" dirty="0">
              <a:solidFill>
                <a:srgbClr val="333333"/>
              </a:solidFill>
              <a:effectLst/>
              <a:latin typeface="Poppins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2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63B5-C342-4A39-8B08-EEE87F83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CF38-EFD3-4616-A562-5639417EC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ts val="2200"/>
              </a:lnSpc>
            </a:pP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Meja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I: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Pendaftaran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dan penyuluhan</a:t>
            </a:r>
          </a:p>
          <a:p>
            <a:pPr algn="l">
              <a:lnSpc>
                <a:spcPts val="2200"/>
              </a:lnSpc>
            </a:pP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Meja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II: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Penimbangan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bayi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dan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balita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.</a:t>
            </a:r>
            <a:b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Pelayanan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ibu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menyusui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ibu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hamil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PUS.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Meja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III: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Pengisian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KMS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Meja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IV: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Penyuluhan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perorangan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pada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ibu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hamil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menyusui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PUS.</a:t>
            </a:r>
            <a:br>
              <a:rPr lang="en-US" dirty="0"/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Pelayanan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oralit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vitamin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dosis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tinggi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.</a:t>
            </a:r>
            <a:br>
              <a:rPr lang="en-US" dirty="0"/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tablet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besi</a:t>
            </a:r>
            <a:endParaRPr lang="en-US" b="0" i="0" dirty="0">
              <a:solidFill>
                <a:srgbClr val="333333"/>
              </a:solidFill>
              <a:effectLst/>
              <a:latin typeface="Poppins" panose="00000500000000000000" pitchFamily="2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Meja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V:</a:t>
            </a:r>
            <a:br>
              <a:rPr lang="en-US" dirty="0"/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Pelayanan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KIA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pemeriksaan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ibu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hamil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pemberian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imunisasi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).</a:t>
            </a:r>
            <a:br>
              <a:rPr lang="en-US" dirty="0"/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Pelayanan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KB.</a:t>
            </a:r>
            <a:br>
              <a:rPr lang="en-US" dirty="0"/>
            </a:b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Pelayanan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pengobatan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9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1EF4-35EA-467A-BB7A-A5BB25C2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C6BB-5FC2-45D2-A5DA-BD2E31A5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296.777 </a:t>
            </a:r>
            <a:r>
              <a:rPr lang="en-US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posyandu</a:t>
            </a:r>
            <a:endParaRPr lang="en-US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Meja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1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Pendaftaran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balita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hamil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menyusui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Meja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2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Penimbangan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pengukuran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balita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Meja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3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Pencatatan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hasil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penimbangan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pengukuran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Meja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4 Penyuluhan dan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gizi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balita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hamil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menyusui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 dan.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Meja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5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kesehatan, KB dan Imunisasi.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65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A3CC-4A80-42FF-AAB7-F6977F33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FD8A-D774-492C-8066-4EE54951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Imunisasi</a:t>
            </a:r>
          </a:p>
          <a:p>
            <a:r>
              <a:rPr lang="en-US" dirty="0"/>
              <a:t> Di </a:t>
            </a:r>
            <a:r>
              <a:rPr lang="en-US" dirty="0" err="1"/>
              <a:t>posyandu</a:t>
            </a:r>
            <a:r>
              <a:rPr lang="en-US" dirty="0"/>
              <a:t> </a:t>
            </a:r>
            <a:r>
              <a:rPr lang="en-US" dirty="0" err="1"/>
              <a:t>balita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imunisasi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imunisasi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di </a:t>
            </a:r>
            <a:r>
              <a:rPr lang="en-US" dirty="0" err="1"/>
              <a:t>posyandu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US" dirty="0"/>
          </a:p>
          <a:p>
            <a:r>
              <a:rPr lang="en-US" dirty="0"/>
              <a:t>BCG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TBC.</a:t>
            </a:r>
          </a:p>
          <a:p>
            <a:r>
              <a:rPr lang="en-US" dirty="0"/>
              <a:t>DPT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difteri</a:t>
            </a:r>
            <a:r>
              <a:rPr lang="en-US" dirty="0"/>
              <a:t>, </a:t>
            </a:r>
            <a:r>
              <a:rPr lang="en-US" dirty="0" err="1"/>
              <a:t>pertusis</a:t>
            </a:r>
            <a:r>
              <a:rPr lang="en-US" dirty="0"/>
              <a:t> (</a:t>
            </a:r>
            <a:r>
              <a:rPr lang="en-US" dirty="0" err="1"/>
              <a:t>batuk</a:t>
            </a:r>
            <a:r>
              <a:rPr lang="en-US" dirty="0"/>
              <a:t> </a:t>
            </a:r>
            <a:r>
              <a:rPr lang="en-US" dirty="0" err="1"/>
              <a:t>rejan</a:t>
            </a:r>
            <a:r>
              <a:rPr lang="en-US" dirty="0"/>
              <a:t>), tetanus.</a:t>
            </a:r>
          </a:p>
          <a:p>
            <a:r>
              <a:rPr lang="en-US" dirty="0"/>
              <a:t>Polio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kelumpuhan</a:t>
            </a:r>
            <a:r>
              <a:rPr lang="en-US" dirty="0"/>
              <a:t>.</a:t>
            </a:r>
          </a:p>
          <a:p>
            <a:r>
              <a:rPr lang="en-US" dirty="0"/>
              <a:t>Hepatitis B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hepatitis B (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kuning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9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8F09-82CA-4D66-9446-4EE64877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3D3D3D"/>
                </a:solidFill>
                <a:effectLst/>
                <a:latin typeface="-apple-system"/>
              </a:rPr>
              <a:t>Faktor</a:t>
            </a:r>
            <a:r>
              <a:rPr lang="en-US" b="1" i="0" dirty="0">
                <a:solidFill>
                  <a:srgbClr val="3D3D3D"/>
                </a:solidFill>
                <a:effectLst/>
                <a:latin typeface="-apple-system"/>
              </a:rPr>
              <a:t>–</a:t>
            </a:r>
            <a:r>
              <a:rPr lang="en-US" b="1" i="0" dirty="0" err="1">
                <a:solidFill>
                  <a:srgbClr val="3D3D3D"/>
                </a:solidFill>
                <a:effectLst/>
                <a:latin typeface="-apple-system"/>
              </a:rPr>
              <a:t>Faktor</a:t>
            </a:r>
            <a:r>
              <a:rPr lang="en-US" b="1" i="0" dirty="0">
                <a:solidFill>
                  <a:srgbClr val="3D3D3D"/>
                </a:solidFill>
                <a:effectLst/>
                <a:latin typeface="-apple-system"/>
              </a:rPr>
              <a:t> yang </a:t>
            </a:r>
            <a:r>
              <a:rPr lang="en-US" b="1" i="0" dirty="0" err="1">
                <a:solidFill>
                  <a:srgbClr val="3D3D3D"/>
                </a:solidFill>
                <a:effectLst/>
                <a:latin typeface="-apple-system"/>
              </a:rPr>
              <a:t>Mempengaruhi</a:t>
            </a:r>
            <a:r>
              <a:rPr lang="en-US" b="1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3D3D3D"/>
                </a:solidFill>
                <a:effectLst/>
                <a:latin typeface="-apple-system"/>
              </a:rPr>
              <a:t>Kedatangan</a:t>
            </a:r>
            <a:r>
              <a:rPr lang="en-US" b="1" i="0" dirty="0">
                <a:solidFill>
                  <a:srgbClr val="3D3D3D"/>
                </a:solidFill>
                <a:effectLst/>
                <a:latin typeface="-apple-system"/>
              </a:rPr>
              <a:t> Ibu di </a:t>
            </a:r>
            <a:r>
              <a:rPr lang="en-US" b="1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1" i="0" dirty="0">
                <a:solidFill>
                  <a:srgbClr val="3D3D3D"/>
                </a:solidFill>
                <a:effectLst/>
                <a:latin typeface="-apple-system"/>
              </a:rPr>
              <a:t>:</a:t>
            </a:r>
            <a:b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43A8-AC8C-4C46-A693-362F6F35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Pengetahuan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ibu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tentang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manfaat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Motivasi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ibu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untuk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membawa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anaknya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ke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Pekerjaan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ibu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Dukungan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dan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motivasi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dari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kader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dan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tokoh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masyarakat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Sarana dan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prasarana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di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Jarak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dari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posyandu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tersebut</a:t>
            </a:r>
            <a:endParaRPr lang="en-US" b="0" i="0" dirty="0">
              <a:solidFill>
                <a:srgbClr val="3D3D3D"/>
              </a:solidFill>
              <a:effectLst/>
              <a:latin typeface="-apple-system"/>
            </a:endParaRPr>
          </a:p>
          <a:p>
            <a:pPr algn="just"/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(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-apple-system"/>
              </a:rPr>
              <a:t>Widiastuti</a:t>
            </a:r>
            <a:r>
              <a:rPr lang="en-US" b="0" i="0" dirty="0">
                <a:solidFill>
                  <a:srgbClr val="3D3D3D"/>
                </a:solidFill>
                <a:effectLst/>
                <a:latin typeface="-apple-system"/>
              </a:rPr>
              <a:t>. 2006)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9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1F42-F4DF-45A6-9545-4B56C281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02A6-19D2-4DC7-BDB2-CA2EEB0A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Dalam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posyandu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kelas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hamil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bidan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penyuluhan,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imunisasi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pemberian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vitamin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tambah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darah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juga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makanan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gizi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seimbang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(nasi,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lauk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sayur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buah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dan susu). Kelas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hamil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juga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diajarkan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senam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hamil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cara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merawat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bayi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baru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lahir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mengganti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perban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tali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pusat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memandikan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bayi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dan lain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sebagainya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3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03E8-B4FD-4B0A-A928-FA822395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56074-B412-49E1-9E29-BD75C0BD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200"/>
              </a:lnSpc>
            </a:pPr>
            <a:r>
              <a:rPr lang="en-US" b="1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. Strata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Posyandu</a:t>
            </a:r>
            <a:endParaRPr lang="en-US" b="0" i="0" dirty="0">
              <a:solidFill>
                <a:srgbClr val="333333"/>
              </a:solidFill>
              <a:effectLst/>
              <a:latin typeface="Poppins" panose="020B0502040204020203" pitchFamily="2" charset="0"/>
            </a:endParaRP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1.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Posyandu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Pratama</a:t>
            </a:r>
            <a:endParaRPr lang="en-US" b="0" i="0" dirty="0">
              <a:solidFill>
                <a:srgbClr val="333333"/>
              </a:solidFill>
              <a:effectLst/>
              <a:latin typeface="Poppins" panose="020B0502040204020203" pitchFamily="2" charset="0"/>
            </a:endParaRP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2.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Posyandu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 Madya</a:t>
            </a: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3.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Posyandu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Purnama</a:t>
            </a:r>
            <a:endParaRPr lang="en-US" b="0" i="0" dirty="0">
              <a:solidFill>
                <a:srgbClr val="333333"/>
              </a:solidFill>
              <a:effectLst/>
              <a:latin typeface="Poppins" panose="020B0502040204020203" pitchFamily="2" charset="0"/>
            </a:endParaRPr>
          </a:p>
          <a:p>
            <a:pPr algn="l">
              <a:lnSpc>
                <a:spcPts val="22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4.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Posyandu</a:t>
            </a:r>
            <a:r>
              <a:rPr lang="en-US" b="0" i="0" dirty="0">
                <a:solidFill>
                  <a:srgbClr val="333333"/>
                </a:solidFill>
                <a:effectLst/>
                <a:latin typeface="Poppins" panose="020B0502040204020203" pitchFamily="2" charset="0"/>
              </a:rPr>
              <a:t> Mandiri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55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AFF4-A8BE-4E22-804E-5A19B70F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Tupoksi</a:t>
            </a:r>
            <a:r>
              <a:rPr lang="en-US" dirty="0"/>
              <a:t> Bidan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4AFB7-5702-416D-8F53-8A3298B1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Melaksanakan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asuhan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kebidanan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ibu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hamil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(Ante Natal Care) 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Melakukan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asuhan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persalinan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f4"/>
              </a:rPr>
              <a:t>f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isiologis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ibu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bersalin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(Post Natal Care)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Menyelenggarakan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pelayanan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bayi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baru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lahir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(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kunjungan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neanatal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ff4"/>
              </a:rPr>
              <a:t>) 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Mengupayakan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kerjasama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kemitraan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dukun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bersalin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di wilayah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kerja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puskesmas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. 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Memberikan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edukasi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melalui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penyuluhan kesehatan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reproduksi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kebidanan</a:t>
            </a:r>
            <a:endParaRPr lang="en-US" b="0" i="0" dirty="0">
              <a:solidFill>
                <a:srgbClr val="000000"/>
              </a:solidFill>
              <a:effectLst/>
              <a:latin typeface="ff4"/>
            </a:endParaRP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Melaksanakan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pelayanan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Keluarga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Berencana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(KB)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wanita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usia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subur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 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Melakukan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pelacakan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pelayanan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rujukan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ibu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hamil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risiko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tinggi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bumil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risti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) </a:t>
            </a: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Mengupayakan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diskusi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audit maternal perinatal (AMP)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bila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kasus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kematian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ibu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bayi</a:t>
            </a:r>
            <a:endParaRPr lang="en-US" b="0" i="0" dirty="0">
              <a:solidFill>
                <a:srgbClr val="000000"/>
              </a:solidFill>
              <a:effectLst/>
              <a:latin typeface="ff4"/>
            </a:endParaRPr>
          </a:p>
          <a:p>
            <a:pPr marL="514350" indent="-514350"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Melaksanakan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mekanisme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pencatatan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pelaporan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terpadu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pelayanan</a:t>
            </a:r>
            <a:r>
              <a:rPr lang="en-US" b="0" i="0" dirty="0">
                <a:solidFill>
                  <a:srgbClr val="000000"/>
                </a:solidFill>
                <a:effectLst/>
                <a:latin typeface="ff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4"/>
              </a:rPr>
              <a:t>puskesmas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96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A65B-6182-4611-A250-4DAC501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9850"/>
            <a:ext cx="10515600" cy="1325563"/>
          </a:xfrm>
        </p:spPr>
        <p:txBody>
          <a:bodyPr/>
          <a:lstStyle/>
          <a:p>
            <a:r>
              <a:rPr lang="en-US" dirty="0"/>
              <a:t>User Story Bidan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45FDDE6-44BC-43EF-8874-18CA15317619}"/>
              </a:ext>
            </a:extLst>
          </p:cNvPr>
          <p:cNvSpPr/>
          <p:nvPr/>
        </p:nvSpPr>
        <p:spPr>
          <a:xfrm>
            <a:off x="971551" y="1447801"/>
            <a:ext cx="914400" cy="838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4629F2-93D2-4B5E-9A5F-E31F6663DF44}"/>
              </a:ext>
            </a:extLst>
          </p:cNvPr>
          <p:cNvSpPr/>
          <p:nvPr/>
        </p:nvSpPr>
        <p:spPr>
          <a:xfrm>
            <a:off x="1152526" y="1227139"/>
            <a:ext cx="533400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E57C4DE-0711-4BE6-B23C-C0C12F53A826}"/>
              </a:ext>
            </a:extLst>
          </p:cNvPr>
          <p:cNvSpPr/>
          <p:nvPr/>
        </p:nvSpPr>
        <p:spPr>
          <a:xfrm>
            <a:off x="1028700" y="4335462"/>
            <a:ext cx="914400" cy="838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F6D8D7-BD0E-4037-913C-8355BB79352D}"/>
              </a:ext>
            </a:extLst>
          </p:cNvPr>
          <p:cNvSpPr/>
          <p:nvPr/>
        </p:nvSpPr>
        <p:spPr>
          <a:xfrm>
            <a:off x="1209675" y="4114800"/>
            <a:ext cx="533400" cy="504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5F1D18-19DC-433F-B712-5494823A8B1C}"/>
              </a:ext>
            </a:extLst>
          </p:cNvPr>
          <p:cNvSpPr/>
          <p:nvPr/>
        </p:nvSpPr>
        <p:spPr>
          <a:xfrm>
            <a:off x="638176" y="2360613"/>
            <a:ext cx="1638300" cy="55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 Praktek Mandiri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F3CEB-BD21-4FC9-9971-524B5BC2FBF2}"/>
              </a:ext>
            </a:extLst>
          </p:cNvPr>
          <p:cNvSpPr/>
          <p:nvPr/>
        </p:nvSpPr>
        <p:spPr>
          <a:xfrm>
            <a:off x="771525" y="5251448"/>
            <a:ext cx="1638300" cy="55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Bidan</a:t>
            </a:r>
          </a:p>
          <a:p>
            <a:pPr algn="ctr"/>
            <a:r>
              <a:rPr lang="en-US" dirty="0" err="1"/>
              <a:t>Desa</a:t>
            </a:r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5A56E-FD1D-4A61-87C1-1B900AE8C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09570"/>
              </p:ext>
            </p:extLst>
          </p:nvPr>
        </p:nvGraphicFramePr>
        <p:xfrm>
          <a:off x="2854326" y="1056796"/>
          <a:ext cx="8127999" cy="432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171364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624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3810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Bidan Praktek Mandiri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Bidan </a:t>
                      </a:r>
                      <a:r>
                        <a:rPr lang="en-US" b="1" dirty="0" err="1"/>
                        <a:t>Desa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5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Instansi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Swasta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ASN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30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Pendidikan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Profesi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/>
                        <a:t>Akademik</a:t>
                      </a:r>
                      <a:r>
                        <a:rPr lang="en-US" b="0" dirty="0"/>
                        <a:t> &amp; </a:t>
                      </a:r>
                      <a:r>
                        <a:rPr lang="en-US" b="0" dirty="0" err="1"/>
                        <a:t>Vokasi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39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Tempat Praktek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Klinik </a:t>
                      </a:r>
                      <a:r>
                        <a:rPr lang="en-US" dirty="0" err="1"/>
                        <a:t>pribadi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Puskesmas</a:t>
                      </a:r>
                      <a:r>
                        <a:rPr lang="en-US" dirty="0"/>
                        <a:t> &amp; </a:t>
                      </a:r>
                      <a:r>
                        <a:rPr lang="en-US" dirty="0" err="1"/>
                        <a:t>Posyandu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8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Bertanggungjawab</a:t>
                      </a:r>
                      <a:r>
                        <a:rPr lang="en-US" b="1" dirty="0"/>
                        <a:t> pada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Pemilik</a:t>
                      </a:r>
                      <a:r>
                        <a:rPr lang="en-US" dirty="0"/>
                        <a:t> Klinik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Kepala </a:t>
                      </a:r>
                      <a:r>
                        <a:rPr lang="en-US" dirty="0" err="1"/>
                        <a:t>Puskesmas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22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Tugas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r>
                        <a:rPr lang="en-US" dirty="0" err="1"/>
                        <a:t>tupoksi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-penyuluhan gizi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pelayanan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kesehatan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berupa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Imunisasi,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pengobatan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ringan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konsultasi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KB.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70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Peralatan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Tersedia</a:t>
                      </a:r>
                      <a:r>
                        <a:rPr lang="en-US" dirty="0"/>
                        <a:t> di Klinik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/>
                        <a:t>Tersedia</a:t>
                      </a:r>
                      <a:r>
                        <a:rPr lang="en-US" b="0" dirty="0"/>
                        <a:t> di </a:t>
                      </a:r>
                      <a:r>
                        <a:rPr lang="en-US" b="0" dirty="0" err="1"/>
                        <a:t>Puskesmas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52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Jam Kerja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1x12 jam dan 1x24 jam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Puskesmas</a:t>
                      </a:r>
                      <a:r>
                        <a:rPr lang="en-US" dirty="0"/>
                        <a:t> 1x12 jam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Posyandu</a:t>
                      </a:r>
                      <a:r>
                        <a:rPr lang="en-US" dirty="0"/>
                        <a:t> min 1x/bulan</a:t>
                      </a: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59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91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FFE-81EE-4143-9F6E-C3A83D0D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(</a:t>
            </a:r>
            <a:r>
              <a:rPr lang="en-US" dirty="0" err="1"/>
              <a:t>Perawat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FCCE-4380-42A1-9A5D-E4F230BC3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Perawat</a:t>
            </a:r>
            <a:r>
              <a:rPr lang="en-US" dirty="0"/>
              <a:t> di </a:t>
            </a:r>
            <a:r>
              <a:rPr lang="en-US" dirty="0" err="1"/>
              <a:t>Puskesmas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Saya </a:t>
            </a:r>
            <a:r>
              <a:rPr lang="en-US" dirty="0" err="1"/>
              <a:t>ingin</a:t>
            </a:r>
            <a:r>
              <a:rPr lang="en-US" dirty="0"/>
              <a:t> tau daftar Pasien yang booking di jam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Agar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bertabrakan</a:t>
            </a:r>
            <a:r>
              <a:rPr lang="en-US" dirty="0"/>
              <a:t> </a:t>
            </a:r>
            <a:r>
              <a:rPr lang="en-US" dirty="0" err="1"/>
              <a:t>sewaktu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atau </a:t>
            </a:r>
            <a:r>
              <a:rPr lang="en-US" dirty="0" err="1"/>
              <a:t>bidan</a:t>
            </a:r>
            <a:r>
              <a:rPr lang="en-US" dirty="0"/>
              <a:t> yang </a:t>
            </a:r>
            <a:r>
              <a:rPr lang="en-US" dirty="0" err="1"/>
              <a:t>berhalangan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94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6E3B-C0E4-45FD-8077-2005A3C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Alokasi</a:t>
            </a:r>
            <a:r>
              <a:rPr lang="en-US" dirty="0"/>
              <a:t> Waktu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561E3-F3E9-4D27-9BD0-C4859BBAF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5"/>
            <a:ext cx="52578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Waktu Buka Praktek</a:t>
            </a:r>
          </a:p>
          <a:p>
            <a:pPr marL="0" indent="0">
              <a:buNone/>
            </a:pPr>
            <a:r>
              <a:rPr lang="en-US" dirty="0"/>
              <a:t>		Buka 		</a:t>
            </a:r>
            <a:r>
              <a:rPr lang="en-US" dirty="0" err="1"/>
              <a:t>Tutup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Senin		08.00		16.00</a:t>
            </a:r>
          </a:p>
          <a:p>
            <a:pPr marL="0" indent="0">
              <a:buNone/>
            </a:pPr>
            <a:r>
              <a:rPr lang="en-US" dirty="0"/>
              <a:t>Selasa		08.00		16.00</a:t>
            </a:r>
          </a:p>
          <a:p>
            <a:pPr marL="0" indent="0">
              <a:buNone/>
            </a:pPr>
            <a:r>
              <a:rPr lang="en-US" dirty="0"/>
              <a:t>Rabu		08.00		16.00</a:t>
            </a:r>
          </a:p>
          <a:p>
            <a:pPr marL="0" indent="0">
              <a:buNone/>
            </a:pPr>
            <a:r>
              <a:rPr lang="en-US" dirty="0"/>
              <a:t>Kamis	 	08.00		08.00</a:t>
            </a:r>
          </a:p>
          <a:p>
            <a:pPr marL="0" indent="0">
              <a:buNone/>
            </a:pPr>
            <a:r>
              <a:rPr lang="en-US" dirty="0"/>
              <a:t>Jumat 	08.00		08.00</a:t>
            </a:r>
          </a:p>
          <a:p>
            <a:pPr marL="0" indent="0">
              <a:buNone/>
            </a:pPr>
            <a:r>
              <a:rPr lang="en-US" dirty="0"/>
              <a:t>Sabtu		10.00		14.00</a:t>
            </a:r>
          </a:p>
          <a:p>
            <a:pPr marL="0" indent="0">
              <a:buNone/>
            </a:pPr>
            <a:r>
              <a:rPr lang="en-US" dirty="0"/>
              <a:t>Minggu	10.00		14.00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8087EF-71A7-45FA-96ED-B823A19E1742}"/>
              </a:ext>
            </a:extLst>
          </p:cNvPr>
          <p:cNvSpPr txBox="1">
            <a:spLocks/>
          </p:cNvSpPr>
          <p:nvPr/>
        </p:nvSpPr>
        <p:spPr>
          <a:xfrm>
            <a:off x="6448425" y="1428750"/>
            <a:ext cx="5257800" cy="471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Waktu </a:t>
            </a:r>
            <a:r>
              <a:rPr lang="en-US" dirty="0" err="1"/>
              <a:t>Khusus</a:t>
            </a:r>
            <a:r>
              <a:rPr lang="en-US" dirty="0"/>
              <a:t> Imunisasi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Posyandu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Hari		</a:t>
            </a:r>
            <a:r>
              <a:rPr lang="en-US" dirty="0" err="1"/>
              <a:t>Mulai</a:t>
            </a:r>
            <a:r>
              <a:rPr lang="en-US" dirty="0"/>
              <a:t>		Selesai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Selasa 	08.00		15.00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Kamis		08.00		15.00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Klinik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Setiap</a:t>
            </a:r>
            <a:r>
              <a:rPr lang="en-US" dirty="0"/>
              <a:t> Hari 	</a:t>
            </a:r>
            <a:r>
              <a:rPr lang="en-US" dirty="0" err="1"/>
              <a:t>Mulai</a:t>
            </a:r>
            <a:r>
              <a:rPr lang="en-US" dirty="0"/>
              <a:t>		Selesai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10.00		11.00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0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59E4-1C89-4E82-A551-2BE4D65A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493C-CC12-4EED-A8E8-554C3A8A3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Jdwl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msk</a:t>
            </a:r>
            <a:r>
              <a:rPr lang="en-US" dirty="0"/>
              <a:t> di menu </a:t>
            </a:r>
            <a:r>
              <a:rPr lang="en-US" dirty="0" err="1"/>
              <a:t>jadwal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3F8B-C245-4F8D-BD40-C703AEA5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Klinik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57CF-0022-4035-A700-D1F0C93C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ekslusifitas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user Nakes</a:t>
            </a:r>
          </a:p>
          <a:p>
            <a:pPr marL="0" indent="0">
              <a:buNone/>
            </a:pPr>
            <a:r>
              <a:rPr lang="en-US" dirty="0"/>
              <a:t>   User </a:t>
            </a:r>
            <a:r>
              <a:rPr lang="en-US" dirty="0" err="1"/>
              <a:t>terbatas</a:t>
            </a:r>
            <a:r>
              <a:rPr lang="en-US" dirty="0"/>
              <a:t> di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oleh user Pasien</a:t>
            </a:r>
          </a:p>
          <a:p>
            <a:pPr marL="0" indent="0">
              <a:buNone/>
            </a:pPr>
            <a:r>
              <a:rPr lang="en-US" dirty="0"/>
              <a:t>   Fitur </a:t>
            </a:r>
            <a:r>
              <a:rPr lang="en-US" dirty="0" err="1"/>
              <a:t>diaktifkan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user Nakes yang telah </a:t>
            </a:r>
            <a:r>
              <a:rPr lang="en-US" dirty="0" err="1"/>
              <a:t>diverifikasi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E13A2906-E144-40AD-AEF8-757F3659C950}"/>
              </a:ext>
            </a:extLst>
          </p:cNvPr>
          <p:cNvSpPr/>
          <p:nvPr/>
        </p:nvSpPr>
        <p:spPr>
          <a:xfrm>
            <a:off x="8724900" y="2428875"/>
            <a:ext cx="1085850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23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6B93-10C2-4D48-AB3D-BDDF9BAF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Kriteria</a:t>
            </a:r>
            <a:r>
              <a:rPr lang="en-US" dirty="0"/>
              <a:t> User Nakes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77E3-0893-4721-868C-D31DE112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Memiliki</a:t>
            </a:r>
            <a:r>
              <a:rPr lang="en-US" dirty="0"/>
              <a:t> ID/ telah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medis</a:t>
            </a:r>
            <a:endParaRPr lang="en-US" dirty="0"/>
          </a:p>
          <a:p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ijin</a:t>
            </a:r>
            <a:r>
              <a:rPr lang="en-US" dirty="0"/>
              <a:t> Praktek</a:t>
            </a:r>
          </a:p>
          <a:p>
            <a:pPr marL="0" indent="0">
              <a:buNone/>
            </a:pPr>
            <a:r>
              <a:rPr lang="en-US" dirty="0"/>
              <a:t>UU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Kebidanan</a:t>
            </a:r>
            <a:r>
              <a:rPr lang="en-US" dirty="0"/>
              <a:t> No 4 Th 2019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F1F7DB-87FC-42AB-BFD2-E91AA50BD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566510"/>
              </p:ext>
            </p:extLst>
          </p:nvPr>
        </p:nvGraphicFramePr>
        <p:xfrm>
          <a:off x="2928937" y="3429000"/>
          <a:ext cx="665321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943">
                  <a:extLst>
                    <a:ext uri="{9D8B030D-6E8A-4147-A177-3AD203B41FA5}">
                      <a16:colId xmlns:a16="http://schemas.microsoft.com/office/drawing/2014/main" val="4254923260"/>
                    </a:ext>
                  </a:extLst>
                </a:gridCol>
                <a:gridCol w="1532382">
                  <a:extLst>
                    <a:ext uri="{9D8B030D-6E8A-4147-A177-3AD203B41FA5}">
                      <a16:colId xmlns:a16="http://schemas.microsoft.com/office/drawing/2014/main" val="193571231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498894733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1466795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Dokter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Umum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/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Bidan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Perawat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Ahli Gizi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4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08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KTA/ NPA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KTA/STR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34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SIP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SIP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SIP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SIP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4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Usia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Nakes?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54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gamification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91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232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7DEE-5907-4827-97BB-D006DC16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en-US" dirty="0" err="1"/>
              <a:t>Kegunaan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8B29-5F86-4DD5-ACEF-BA8F4BC9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54483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Nakes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Klinik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melengkapi</a:t>
            </a:r>
            <a:r>
              <a:rPr lang="en-US" dirty="0"/>
              <a:t> menu Klinik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mengaktifkan</a:t>
            </a:r>
            <a:r>
              <a:rPr lang="en-US" dirty="0"/>
              <a:t> menu lain </a:t>
            </a:r>
          </a:p>
          <a:p>
            <a:pPr marL="0" indent="0">
              <a:buNone/>
            </a:pPr>
            <a:r>
              <a:rPr lang="en-US" dirty="0"/>
              <a:t>Proses Verifikasi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Dokumen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-Scan </a:t>
            </a:r>
            <a:r>
              <a:rPr lang="en-US" dirty="0" err="1"/>
              <a:t>wajah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Nakes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membackup</a:t>
            </a:r>
            <a:r>
              <a:rPr lang="en-US" dirty="0"/>
              <a:t> data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mengunggah</a:t>
            </a:r>
            <a:r>
              <a:rPr lang="en-US" dirty="0"/>
              <a:t> </a:t>
            </a:r>
            <a:r>
              <a:rPr lang="en-US" dirty="0" err="1"/>
              <a:t>salinan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di Menu Klinik. </a:t>
            </a:r>
          </a:p>
          <a:p>
            <a:pPr marL="0" indent="0">
              <a:buNone/>
            </a:pPr>
            <a:r>
              <a:rPr lang="en-US" dirty="0" err="1"/>
              <a:t>Dokumen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Sertifikat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Kompetensi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Sertifikat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Profesi</a:t>
            </a:r>
          </a:p>
          <a:p>
            <a:pPr marL="0" indent="0">
              <a:buNone/>
            </a:pPr>
            <a:r>
              <a:rPr lang="en-US" dirty="0"/>
              <a:t>Surat Tanda </a:t>
            </a:r>
            <a:r>
              <a:rPr lang="en-US" dirty="0" err="1"/>
              <a:t>Registrasi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Surat </a:t>
            </a:r>
            <a:r>
              <a:rPr lang="en-US" dirty="0" err="1"/>
              <a:t>Ijin</a:t>
            </a:r>
            <a:r>
              <a:rPr lang="en-US" dirty="0"/>
              <a:t> Praktek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(-)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sangat </a:t>
            </a:r>
            <a:r>
              <a:rPr lang="en-US" dirty="0" err="1"/>
              <a:t>kecil</a:t>
            </a:r>
            <a:r>
              <a:rPr lang="en-US" dirty="0"/>
              <a:t>. 1x/5 </a:t>
            </a:r>
            <a:r>
              <a:rPr lang="en-US" dirty="0" err="1"/>
              <a:t>tahun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-update </a:t>
            </a:r>
            <a:r>
              <a:rPr lang="en-US" dirty="0" err="1"/>
              <a:t>dokumen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(+)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/</a:t>
            </a:r>
            <a:r>
              <a:rPr lang="en-US" dirty="0" err="1"/>
              <a:t>transaksi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46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B8AE46-DC80-4FD3-B5AD-F38596D484B7}"/>
              </a:ext>
            </a:extLst>
          </p:cNvPr>
          <p:cNvSpPr/>
          <p:nvPr/>
        </p:nvSpPr>
        <p:spPr>
          <a:xfrm>
            <a:off x="1031074" y="1746247"/>
            <a:ext cx="1581150" cy="55721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Klinik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219E6F5-C790-4180-92A5-9B075371D06F}"/>
              </a:ext>
            </a:extLst>
          </p:cNvPr>
          <p:cNvSpPr/>
          <p:nvPr/>
        </p:nvSpPr>
        <p:spPr>
          <a:xfrm>
            <a:off x="7329487" y="4000896"/>
            <a:ext cx="2200275" cy="942975"/>
          </a:xfrm>
          <a:prstGeom prst="flowChartDecision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</a:rPr>
              <a:t>Menunggu</a:t>
            </a:r>
            <a:r>
              <a:rPr lang="en-US" sz="1600" dirty="0">
                <a:solidFill>
                  <a:sysClr val="windowText" lastClr="000000"/>
                </a:solidFill>
              </a:rPr>
              <a:t> proses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1F270-E7F7-4232-93F9-4930AD34AFD4}"/>
              </a:ext>
            </a:extLst>
          </p:cNvPr>
          <p:cNvSpPr/>
          <p:nvPr/>
        </p:nvSpPr>
        <p:spPr>
          <a:xfrm>
            <a:off x="6477000" y="5414763"/>
            <a:ext cx="1847851" cy="862804"/>
          </a:xfrm>
          <a:prstGeom prst="rect">
            <a:avLst/>
          </a:prstGeom>
          <a:noFill/>
          <a:ln>
            <a:solidFill>
              <a:srgbClr val="EF5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Akun </a:t>
            </a:r>
            <a:r>
              <a:rPr lang="en-US" dirty="0" err="1">
                <a:solidFill>
                  <a:sysClr val="windowText" lastClr="000000"/>
                </a:solidFill>
              </a:rPr>
              <a:t>terverifikasi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0126C5-34C7-4DC4-B294-D1F39C1D42E8}"/>
              </a:ext>
            </a:extLst>
          </p:cNvPr>
          <p:cNvSpPr/>
          <p:nvPr/>
        </p:nvSpPr>
        <p:spPr>
          <a:xfrm>
            <a:off x="8605836" y="5414763"/>
            <a:ext cx="1847851" cy="862804"/>
          </a:xfrm>
          <a:prstGeom prst="rect">
            <a:avLst/>
          </a:prstGeom>
          <a:noFill/>
          <a:ln>
            <a:solidFill>
              <a:srgbClr val="EF5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Fitur Nakes </a:t>
            </a:r>
            <a:r>
              <a:rPr lang="en-US" dirty="0" err="1">
                <a:solidFill>
                  <a:sysClr val="windowText" lastClr="000000"/>
                </a:solidFill>
              </a:rPr>
              <a:t>Aktif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5DC29E-4142-4CDE-BE36-27FCA993425E}"/>
              </a:ext>
            </a:extLst>
          </p:cNvPr>
          <p:cNvSpPr/>
          <p:nvPr/>
        </p:nvSpPr>
        <p:spPr>
          <a:xfrm>
            <a:off x="7724774" y="3144143"/>
            <a:ext cx="1409700" cy="621307"/>
          </a:xfrm>
          <a:prstGeom prst="rect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Simpan &amp; Kirim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A296E-FA33-4829-9F2B-BC52F09472A7}"/>
              </a:ext>
            </a:extLst>
          </p:cNvPr>
          <p:cNvSpPr/>
          <p:nvPr/>
        </p:nvSpPr>
        <p:spPr>
          <a:xfrm>
            <a:off x="5314939" y="2174477"/>
            <a:ext cx="1847851" cy="862804"/>
          </a:xfrm>
          <a:prstGeom prst="rect">
            <a:avLst/>
          </a:prstGeom>
          <a:solidFill>
            <a:schemeClr val="bg1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solidFill>
                  <a:sysClr val="windowText" lastClr="000000"/>
                </a:solidFill>
              </a:rPr>
              <a:t>Scan </a:t>
            </a:r>
            <a:r>
              <a:rPr lang="en-US" dirty="0" err="1">
                <a:solidFill>
                  <a:sysClr val="windowText" lastClr="000000"/>
                </a:solidFill>
              </a:rPr>
              <a:t>wajah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48F3A4-AFDA-4C98-A0C5-875C5DFBCFA2}"/>
              </a:ext>
            </a:extLst>
          </p:cNvPr>
          <p:cNvSpPr/>
          <p:nvPr/>
        </p:nvSpPr>
        <p:spPr>
          <a:xfrm>
            <a:off x="3209924" y="1069973"/>
            <a:ext cx="1581150" cy="557213"/>
          </a:xfrm>
          <a:prstGeom prst="rect">
            <a:avLst/>
          </a:prstGeom>
          <a:solidFill>
            <a:schemeClr val="bg1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Dokumen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BFB7D-47C0-4777-80B1-A3A6EA298997}"/>
              </a:ext>
            </a:extLst>
          </p:cNvPr>
          <p:cNvSpPr/>
          <p:nvPr/>
        </p:nvSpPr>
        <p:spPr>
          <a:xfrm>
            <a:off x="3219450" y="2298302"/>
            <a:ext cx="1581150" cy="557213"/>
          </a:xfrm>
          <a:prstGeom prst="rect">
            <a:avLst/>
          </a:prstGeom>
          <a:solidFill>
            <a:schemeClr val="bg1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Verifikasi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1AAC9F-707B-49C6-8EA3-A4D327F30FDF}"/>
              </a:ext>
            </a:extLst>
          </p:cNvPr>
          <p:cNvCxnSpPr/>
          <p:nvPr/>
        </p:nvCxnSpPr>
        <p:spPr>
          <a:xfrm>
            <a:off x="2981325" y="1350961"/>
            <a:ext cx="238125" cy="0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E33C5B-C7C0-48AC-9D09-2B966721AECE}"/>
              </a:ext>
            </a:extLst>
          </p:cNvPr>
          <p:cNvCxnSpPr/>
          <p:nvPr/>
        </p:nvCxnSpPr>
        <p:spPr>
          <a:xfrm>
            <a:off x="3005137" y="2576908"/>
            <a:ext cx="238125" cy="0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0DBA47-E78F-4DBA-A6DD-AF91C4CEE78D}"/>
              </a:ext>
            </a:extLst>
          </p:cNvPr>
          <p:cNvCxnSpPr>
            <a:cxnSpLocks/>
          </p:cNvCxnSpPr>
          <p:nvPr/>
        </p:nvCxnSpPr>
        <p:spPr>
          <a:xfrm>
            <a:off x="2981325" y="550861"/>
            <a:ext cx="0" cy="2026047"/>
          </a:xfrm>
          <a:prstGeom prst="lin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50BEAD-ACA1-48CA-A9CC-495F971145AA}"/>
              </a:ext>
            </a:extLst>
          </p:cNvPr>
          <p:cNvGrpSpPr/>
          <p:nvPr/>
        </p:nvGrpSpPr>
        <p:grpSpPr>
          <a:xfrm>
            <a:off x="4795837" y="840381"/>
            <a:ext cx="2690811" cy="1066800"/>
            <a:chOff x="4214812" y="1002306"/>
            <a:chExt cx="2690811" cy="1066800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52FC5A-B3B0-4378-A43E-24953AA69497}"/>
                </a:ext>
              </a:extLst>
            </p:cNvPr>
            <p:cNvSpPr/>
            <p:nvPr/>
          </p:nvSpPr>
          <p:spPr>
            <a:xfrm>
              <a:off x="4705348" y="1002306"/>
              <a:ext cx="2200275" cy="1066800"/>
            </a:xfrm>
            <a:prstGeom prst="rect">
              <a:avLst/>
            </a:prstGeom>
            <a:grpFill/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ysClr val="windowText" lastClr="000000"/>
                  </a:solidFill>
                </a:rPr>
                <a:t>NIK</a:t>
              </a:r>
            </a:p>
            <a:p>
              <a:pPr marL="285750" indent="-285750" algn="ctr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ysClr val="windowText" lastClr="000000"/>
                  </a:solidFill>
                </a:rPr>
                <a:t>KTA/NPA/STR</a:t>
              </a:r>
            </a:p>
            <a:p>
              <a:pPr marL="285750" indent="-285750" algn="ctr">
                <a:buFont typeface="Wingdings" panose="05000000000000000000" pitchFamily="2" charset="2"/>
                <a:buChar char="q"/>
              </a:pPr>
              <a:r>
                <a:rPr lang="en-US" dirty="0" err="1">
                  <a:solidFill>
                    <a:sysClr val="windowText" lastClr="000000"/>
                  </a:solidFill>
                </a:rPr>
                <a:t>lainnya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4F77FA-BF83-4D4F-B5A0-3A34F1E48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4812" y="1522410"/>
              <a:ext cx="485773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D00A0B-622D-4C7A-AD82-BB358A4D9816}"/>
              </a:ext>
            </a:extLst>
          </p:cNvPr>
          <p:cNvCxnSpPr/>
          <p:nvPr/>
        </p:nvCxnSpPr>
        <p:spPr>
          <a:xfrm flipV="1">
            <a:off x="4814883" y="2576908"/>
            <a:ext cx="485773" cy="1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887153-A101-4CED-BF01-09A60EEEA560}"/>
              </a:ext>
            </a:extLst>
          </p:cNvPr>
          <p:cNvCxnSpPr>
            <a:cxnSpLocks/>
          </p:cNvCxnSpPr>
          <p:nvPr/>
        </p:nvCxnSpPr>
        <p:spPr>
          <a:xfrm>
            <a:off x="8382001" y="1360485"/>
            <a:ext cx="0" cy="1791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B545C6-CA07-4F97-B0DC-600C06C484D9}"/>
              </a:ext>
            </a:extLst>
          </p:cNvPr>
          <p:cNvCxnSpPr>
            <a:cxnSpLocks/>
          </p:cNvCxnSpPr>
          <p:nvPr/>
        </p:nvCxnSpPr>
        <p:spPr>
          <a:xfrm>
            <a:off x="7496173" y="1373781"/>
            <a:ext cx="885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7E98A5-A665-4B76-92D0-D6BB0DFD63E5}"/>
              </a:ext>
            </a:extLst>
          </p:cNvPr>
          <p:cNvCxnSpPr>
            <a:cxnSpLocks/>
          </p:cNvCxnSpPr>
          <p:nvPr/>
        </p:nvCxnSpPr>
        <p:spPr>
          <a:xfrm>
            <a:off x="7186598" y="2583556"/>
            <a:ext cx="1219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D36D0-4CD5-4180-A648-45FE9A929CF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429624" y="3765450"/>
            <a:ext cx="1" cy="23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FDA73C-7A2C-4103-827B-E156268C2992}"/>
              </a:ext>
            </a:extLst>
          </p:cNvPr>
          <p:cNvCxnSpPr>
            <a:cxnSpLocks/>
          </p:cNvCxnSpPr>
          <p:nvPr/>
        </p:nvCxnSpPr>
        <p:spPr>
          <a:xfrm>
            <a:off x="7353298" y="5176240"/>
            <a:ext cx="1" cy="23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C0346C-2EE7-4E2D-8F90-0C35DC5B1652}"/>
              </a:ext>
            </a:extLst>
          </p:cNvPr>
          <p:cNvCxnSpPr>
            <a:cxnSpLocks/>
          </p:cNvCxnSpPr>
          <p:nvPr/>
        </p:nvCxnSpPr>
        <p:spPr>
          <a:xfrm>
            <a:off x="9529761" y="5176240"/>
            <a:ext cx="1" cy="23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4A9D7F-C22C-4119-943F-41ADADDE0D14}"/>
              </a:ext>
            </a:extLst>
          </p:cNvPr>
          <p:cNvCxnSpPr/>
          <p:nvPr/>
        </p:nvCxnSpPr>
        <p:spPr>
          <a:xfrm>
            <a:off x="7353298" y="5176240"/>
            <a:ext cx="2176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28F379-3253-49E0-B3F6-992BE7943E0C}"/>
              </a:ext>
            </a:extLst>
          </p:cNvPr>
          <p:cNvCxnSpPr>
            <a:stCxn id="10" idx="2"/>
            <a:endCxn id="10" idx="2"/>
          </p:cNvCxnSpPr>
          <p:nvPr/>
        </p:nvCxnSpPr>
        <p:spPr>
          <a:xfrm>
            <a:off x="8429625" y="49438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B298B09-D9A9-4229-9FE9-2690BC09DCEF}"/>
              </a:ext>
            </a:extLst>
          </p:cNvPr>
          <p:cNvCxnSpPr>
            <a:stCxn id="10" idx="2"/>
          </p:cNvCxnSpPr>
          <p:nvPr/>
        </p:nvCxnSpPr>
        <p:spPr>
          <a:xfrm flipH="1">
            <a:off x="8429624" y="4943871"/>
            <a:ext cx="1" cy="23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923C13-C3C9-4C6A-AE59-C3D98CEF2295}"/>
              </a:ext>
            </a:extLst>
          </p:cNvPr>
          <p:cNvCxnSpPr>
            <a:cxnSpLocks/>
          </p:cNvCxnSpPr>
          <p:nvPr/>
        </p:nvCxnSpPr>
        <p:spPr>
          <a:xfrm>
            <a:off x="2600311" y="2024853"/>
            <a:ext cx="381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BFDB0B-E3E4-4B10-8CF8-750B05EFF44B}"/>
              </a:ext>
            </a:extLst>
          </p:cNvPr>
          <p:cNvSpPr/>
          <p:nvPr/>
        </p:nvSpPr>
        <p:spPr>
          <a:xfrm>
            <a:off x="3219450" y="300430"/>
            <a:ext cx="1581150" cy="557213"/>
          </a:xfrm>
          <a:prstGeom prst="rect">
            <a:avLst/>
          </a:prstGeom>
          <a:solidFill>
            <a:schemeClr val="bg1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Link </a:t>
            </a:r>
            <a:r>
              <a:rPr lang="en-US" dirty="0" err="1">
                <a:solidFill>
                  <a:sysClr val="windowText" lastClr="000000"/>
                </a:solidFill>
              </a:rPr>
              <a:t>SocMed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12C14620-97F3-4826-8B52-1F85F469A9F1}"/>
              </a:ext>
            </a:extLst>
          </p:cNvPr>
          <p:cNvSpPr/>
          <p:nvPr/>
        </p:nvSpPr>
        <p:spPr>
          <a:xfrm>
            <a:off x="9825037" y="4000896"/>
            <a:ext cx="2366963" cy="942975"/>
          </a:xfrm>
          <a:prstGeom prst="flowChartDecision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</a:rPr>
              <a:t>Bgmn</a:t>
            </a:r>
            <a:r>
              <a:rPr lang="en-US" sz="1600" dirty="0">
                <a:solidFill>
                  <a:sysClr val="windowText" lastClr="000000"/>
                </a:solidFill>
              </a:rPr>
              <a:t> proses </a:t>
            </a:r>
            <a:r>
              <a:rPr lang="en-US" sz="1600" dirty="0" err="1">
                <a:solidFill>
                  <a:sysClr val="windowText" lastClr="000000"/>
                </a:solidFill>
              </a:rPr>
              <a:t>verifikasi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F85A7E-53AA-48EA-864D-853163173074}"/>
              </a:ext>
            </a:extLst>
          </p:cNvPr>
          <p:cNvCxnSpPr/>
          <p:nvPr/>
        </p:nvCxnSpPr>
        <p:spPr>
          <a:xfrm>
            <a:off x="3005137" y="550861"/>
            <a:ext cx="238125" cy="0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076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1348-9205-41B5-A403-DF294ED5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B17A-DBB6-4E63-AF09-451B073E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Verifikasi</a:t>
            </a:r>
          </a:p>
          <a:p>
            <a:pPr marL="0" indent="0">
              <a:buNone/>
            </a:pPr>
            <a:r>
              <a:rPr lang="en-US" dirty="0" err="1"/>
              <a:t>Saat</a:t>
            </a:r>
            <a:r>
              <a:rPr lang="en-US" dirty="0"/>
              <a:t> di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/>
              <a:t> Update </a:t>
            </a:r>
            <a:r>
              <a:rPr lang="en-US" dirty="0"/>
              <a:t>status on progress, </a:t>
            </a:r>
          </a:p>
        </p:txBody>
      </p:sp>
    </p:spTree>
    <p:extLst>
      <p:ext uri="{BB962C8B-B14F-4D97-AF65-F5344CB8AC3E}">
        <p14:creationId xmlns:p14="http://schemas.microsoft.com/office/powerpoint/2010/main" val="3381655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C46E-02BE-453E-AB9D-1E68B065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C802-38D5-495E-838D-FE1E1CC6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Sebuah</a:t>
            </a:r>
            <a:r>
              <a:rPr lang="en-US" dirty="0"/>
              <a:t> system </a:t>
            </a:r>
            <a:r>
              <a:rPr lang="en-US" dirty="0" err="1"/>
              <a:t>tambahan</a:t>
            </a:r>
            <a:r>
              <a:rPr lang="en-US" dirty="0"/>
              <a:t>: web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developer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Klinik</a:t>
            </a:r>
          </a:p>
          <a:p>
            <a:endParaRPr lang="en-US" dirty="0"/>
          </a:p>
          <a:p>
            <a:r>
              <a:rPr lang="en-US" dirty="0"/>
              <a:t>Public Rel </a:t>
            </a:r>
            <a:r>
              <a:rPr lang="en-US" dirty="0" err="1"/>
              <a:t>Mnj</a:t>
            </a:r>
            <a:r>
              <a:rPr lang="en-US" dirty="0"/>
              <a:t> 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costumer : Costumer help desk. </a:t>
            </a:r>
            <a:r>
              <a:rPr lang="en-US" dirty="0" err="1"/>
              <a:t>Contoh</a:t>
            </a:r>
            <a:r>
              <a:rPr lang="en-US" dirty="0"/>
              <a:t> GRAPARI (</a:t>
            </a:r>
            <a:r>
              <a:rPr lang="en-US" dirty="0" err="1"/>
              <a:t>konvensional</a:t>
            </a:r>
            <a:r>
              <a:rPr lang="en-US" dirty="0"/>
              <a:t>). </a:t>
            </a:r>
            <a:r>
              <a:rPr lang="en-US" dirty="0" err="1"/>
              <a:t>Tujuan</a:t>
            </a:r>
            <a:r>
              <a:rPr lang="en-US" dirty="0"/>
              <a:t> repeat order. Harus punya system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dpt</a:t>
            </a:r>
            <a:r>
              <a:rPr lang="en-US" dirty="0"/>
              <a:t> </a:t>
            </a:r>
            <a:r>
              <a:rPr lang="en-US" dirty="0" err="1"/>
              <a:t>mentrack</a:t>
            </a:r>
            <a:r>
              <a:rPr lang="en-US" dirty="0"/>
              <a:t> cost. </a:t>
            </a:r>
            <a:r>
              <a:rPr lang="en-US" dirty="0" err="1"/>
              <a:t>Bagaimana</a:t>
            </a:r>
            <a:r>
              <a:rPr lang="en-US" dirty="0"/>
              <a:t> cost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. Point of track agar cost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menceritakan</a:t>
            </a:r>
            <a:r>
              <a:rPr lang="en-US" dirty="0"/>
              <a:t> problem. </a:t>
            </a:r>
          </a:p>
          <a:p>
            <a:r>
              <a:rPr lang="en-US" dirty="0"/>
              <a:t>Nakes : costumer,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revenue, </a:t>
            </a:r>
            <a:r>
              <a:rPr lang="en-US" dirty="0" err="1"/>
              <a:t>ditawarkan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harus </a:t>
            </a:r>
            <a:r>
              <a:rPr lang="en-US" dirty="0" err="1"/>
              <a:t>dibayar</a:t>
            </a:r>
            <a:r>
              <a:rPr lang="en-US" dirty="0"/>
              <a:t>.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perusahaan</a:t>
            </a:r>
            <a:endParaRPr lang="en-US" dirty="0"/>
          </a:p>
          <a:p>
            <a:r>
              <a:rPr lang="en-US" dirty="0" err="1"/>
              <a:t>Ortu</a:t>
            </a:r>
            <a:r>
              <a:rPr lang="en-US" dirty="0"/>
              <a:t> : User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3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81A495-377E-457D-A791-E9B5185420A6}"/>
              </a:ext>
            </a:extLst>
          </p:cNvPr>
          <p:cNvSpPr/>
          <p:nvPr/>
        </p:nvSpPr>
        <p:spPr>
          <a:xfrm>
            <a:off x="457200" y="390525"/>
            <a:ext cx="2257425" cy="95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DD762-1BA7-4A08-9A36-5A164A35859E}"/>
              </a:ext>
            </a:extLst>
          </p:cNvPr>
          <p:cNvSpPr/>
          <p:nvPr/>
        </p:nvSpPr>
        <p:spPr>
          <a:xfrm>
            <a:off x="457199" y="1676400"/>
            <a:ext cx="2257425" cy="95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98F98-D3A1-4455-9544-8961E5235ACA}"/>
              </a:ext>
            </a:extLst>
          </p:cNvPr>
          <p:cNvSpPr/>
          <p:nvPr/>
        </p:nvSpPr>
        <p:spPr>
          <a:xfrm>
            <a:off x="457198" y="2952750"/>
            <a:ext cx="2257425" cy="95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08999D-851F-48E0-98FF-19C8C953C8BE}"/>
              </a:ext>
            </a:extLst>
          </p:cNvPr>
          <p:cNvSpPr/>
          <p:nvPr/>
        </p:nvSpPr>
        <p:spPr>
          <a:xfrm>
            <a:off x="457197" y="4238625"/>
            <a:ext cx="2257425" cy="95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Kontak</a:t>
            </a:r>
          </a:p>
        </p:txBody>
      </p:sp>
    </p:spTree>
    <p:extLst>
      <p:ext uri="{BB962C8B-B14F-4D97-AF65-F5344CB8AC3E}">
        <p14:creationId xmlns:p14="http://schemas.microsoft.com/office/powerpoint/2010/main" val="404131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0FCC7-E23E-4616-8672-94F36CE4CCCE}"/>
              </a:ext>
            </a:extLst>
          </p:cNvPr>
          <p:cNvSpPr/>
          <p:nvPr/>
        </p:nvSpPr>
        <p:spPr>
          <a:xfrm>
            <a:off x="723898" y="2162175"/>
            <a:ext cx="2257425" cy="95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4A640-3908-4AA3-AA8E-68EFAC7C797D}"/>
              </a:ext>
            </a:extLst>
          </p:cNvPr>
          <p:cNvSpPr/>
          <p:nvPr/>
        </p:nvSpPr>
        <p:spPr>
          <a:xfrm>
            <a:off x="3695698" y="438150"/>
            <a:ext cx="2257425" cy="1638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Daftar Janji 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Nama,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Aktivitas,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Jam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Pewaktu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FF7F73-8BF9-4F11-84BC-F70C7EDABADA}"/>
              </a:ext>
            </a:extLst>
          </p:cNvPr>
          <p:cNvSpPr/>
          <p:nvPr/>
        </p:nvSpPr>
        <p:spPr>
          <a:xfrm>
            <a:off x="6838948" y="438150"/>
            <a:ext cx="2257425" cy="523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Kode</a:t>
            </a:r>
          </a:p>
        </p:txBody>
      </p:sp>
    </p:spTree>
    <p:extLst>
      <p:ext uri="{BB962C8B-B14F-4D97-AF65-F5344CB8AC3E}">
        <p14:creationId xmlns:p14="http://schemas.microsoft.com/office/powerpoint/2010/main" val="257832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C1DD-7752-427A-9CD2-241BD63F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(</a:t>
            </a:r>
            <a:r>
              <a:rPr lang="en-US" dirty="0" err="1"/>
              <a:t>Puskesmas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AB502-BA11-4E7C-BD56-18F8A625F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79" y="1825625"/>
            <a:ext cx="6415841" cy="4351338"/>
          </a:xfrm>
        </p:spPr>
      </p:pic>
    </p:spTree>
    <p:extLst>
      <p:ext uri="{BB962C8B-B14F-4D97-AF65-F5344CB8AC3E}">
        <p14:creationId xmlns:p14="http://schemas.microsoft.com/office/powerpoint/2010/main" val="17937257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AEEF7-C3AE-4008-B7DC-A5D26D4D1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762000" y="429514"/>
            <a:ext cx="828675" cy="1627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C8E43A-EA15-4609-8F8D-29117D69510B}"/>
              </a:ext>
            </a:extLst>
          </p:cNvPr>
          <p:cNvSpPr/>
          <p:nvPr/>
        </p:nvSpPr>
        <p:spPr>
          <a:xfrm>
            <a:off x="2828925" y="685800"/>
            <a:ext cx="3114675" cy="162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No. Daftar</a:t>
            </a:r>
          </a:p>
          <a:p>
            <a:r>
              <a:rPr lang="en-US" sz="1600" dirty="0">
                <a:solidFill>
                  <a:schemeClr val="tx1"/>
                </a:solidFill>
              </a:rPr>
              <a:t>Nama</a:t>
            </a:r>
          </a:p>
          <a:p>
            <a:r>
              <a:rPr lang="en-US" sz="1600" dirty="0">
                <a:solidFill>
                  <a:schemeClr val="tx1"/>
                </a:solidFill>
              </a:rPr>
              <a:t>Umur</a:t>
            </a:r>
          </a:p>
          <a:p>
            <a:r>
              <a:rPr lang="en-US" sz="1600" dirty="0">
                <a:solidFill>
                  <a:schemeClr val="tx1"/>
                </a:solidFill>
              </a:rPr>
              <a:t>Aktivitas</a:t>
            </a:r>
          </a:p>
          <a:p>
            <a:r>
              <a:rPr lang="en-US" sz="1600" dirty="0">
                <a:solidFill>
                  <a:schemeClr val="tx1"/>
                </a:solidFill>
              </a:rPr>
              <a:t>Jam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1366A-80BA-4E4B-95D8-B56F4103191E}"/>
              </a:ext>
            </a:extLst>
          </p:cNvPr>
          <p:cNvSpPr/>
          <p:nvPr/>
        </p:nvSpPr>
        <p:spPr>
          <a:xfrm>
            <a:off x="228600" y="2143124"/>
            <a:ext cx="2114550" cy="657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Buat Janji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71EEE6-ECD0-471D-9464-C4BFB9F7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82" y="918348"/>
            <a:ext cx="580159" cy="516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6810E-3436-43C6-A2A1-B9BAA4023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632388"/>
            <a:ext cx="585787" cy="6059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112C4D-68DF-4D8D-8849-014E44620F91}"/>
              </a:ext>
            </a:extLst>
          </p:cNvPr>
          <p:cNvSpPr/>
          <p:nvPr/>
        </p:nvSpPr>
        <p:spPr>
          <a:xfrm>
            <a:off x="3328987" y="689748"/>
            <a:ext cx="2114550" cy="338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Tiket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11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2DB52-9194-4F64-8327-2BDB35EDE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619125" y="515238"/>
            <a:ext cx="828675" cy="1627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FE2378-BCD8-4368-A6D1-13BAC2706AF9}"/>
              </a:ext>
            </a:extLst>
          </p:cNvPr>
          <p:cNvSpPr/>
          <p:nvPr/>
        </p:nvSpPr>
        <p:spPr>
          <a:xfrm>
            <a:off x="2638425" y="511290"/>
            <a:ext cx="3114675" cy="162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No. Daftar</a:t>
            </a:r>
          </a:p>
          <a:p>
            <a:r>
              <a:rPr lang="en-US" sz="1600" dirty="0">
                <a:solidFill>
                  <a:schemeClr val="tx1"/>
                </a:solidFill>
              </a:rPr>
              <a:t>Nama</a:t>
            </a:r>
          </a:p>
          <a:p>
            <a:r>
              <a:rPr lang="en-US" sz="1600" dirty="0">
                <a:solidFill>
                  <a:schemeClr val="tx1"/>
                </a:solidFill>
              </a:rPr>
              <a:t>Umur</a:t>
            </a:r>
          </a:p>
          <a:p>
            <a:r>
              <a:rPr lang="en-US" sz="1600" dirty="0">
                <a:solidFill>
                  <a:schemeClr val="tx1"/>
                </a:solidFill>
              </a:rPr>
              <a:t>Aktivitas</a:t>
            </a:r>
          </a:p>
          <a:p>
            <a:r>
              <a:rPr lang="en-US" sz="1600" dirty="0">
                <a:solidFill>
                  <a:schemeClr val="tx1"/>
                </a:solidFill>
              </a:rPr>
              <a:t>Jam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B47C0-C665-45B0-A475-96F446B59C95}"/>
              </a:ext>
            </a:extLst>
          </p:cNvPr>
          <p:cNvSpPr/>
          <p:nvPr/>
        </p:nvSpPr>
        <p:spPr>
          <a:xfrm>
            <a:off x="3138487" y="515238"/>
            <a:ext cx="2114550" cy="338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Tiket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2BF1B-FE34-4949-B653-B7DA1A9F3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619124" y="4531729"/>
            <a:ext cx="828675" cy="1627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DF45D-0923-43B0-A822-88AE430C2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1441888"/>
            <a:ext cx="585787" cy="60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DD19E6-B0A9-4C83-A659-EF9D7B781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7353300" y="419988"/>
            <a:ext cx="828675" cy="1627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1ABFD4-B1D3-4EB4-88CF-FC2B1AC1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44" y="959348"/>
            <a:ext cx="521493" cy="5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40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y Icon Png, Transparent Png - kindpng">
            <a:extLst>
              <a:ext uri="{FF2B5EF4-FFF2-40B4-BE49-F238E27FC236}">
                <a16:creationId xmlns:a16="http://schemas.microsoft.com/office/drawing/2014/main" id="{A0A0345E-B4FE-4896-A8D1-448A5DC4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1534273"/>
            <a:ext cx="1382711" cy="17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82C0D-FFBA-4393-B343-1F952625AB96}"/>
              </a:ext>
            </a:extLst>
          </p:cNvPr>
          <p:cNvSpPr txBox="1"/>
          <p:nvPr/>
        </p:nvSpPr>
        <p:spPr>
          <a:xfrm>
            <a:off x="2126648" y="3238499"/>
            <a:ext cx="91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Riwayat</a:t>
            </a:r>
          </a:p>
        </p:txBody>
      </p:sp>
      <p:pic>
        <p:nvPicPr>
          <p:cNvPr id="16" name="Picture 6" descr="Free Doctor Icon, Symbol. PNG, SVG Download.">
            <a:extLst>
              <a:ext uri="{FF2B5EF4-FFF2-40B4-BE49-F238E27FC236}">
                <a16:creationId xmlns:a16="http://schemas.microsoft.com/office/drawing/2014/main" id="{7C6D5EA0-9811-4FBA-B37B-D455CFD2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03" y="815135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andage Icon #45524 - Free Icons Library">
            <a:extLst>
              <a:ext uri="{FF2B5EF4-FFF2-40B4-BE49-F238E27FC236}">
                <a16:creationId xmlns:a16="http://schemas.microsoft.com/office/drawing/2014/main" id="{C6C6BA68-A696-4578-BAB4-9FB9A692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85" y="3301328"/>
            <a:ext cx="1190682" cy="13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0360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9F45B-AE29-4B27-A031-7C6FA503A334}"/>
              </a:ext>
            </a:extLst>
          </p:cNvPr>
          <p:cNvSpPr/>
          <p:nvPr/>
        </p:nvSpPr>
        <p:spPr>
          <a:xfrm>
            <a:off x="3876356" y="564832"/>
            <a:ext cx="2257425" cy="6996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B8B15-AC53-4ABE-A20C-E3AE69E7AEE2}"/>
              </a:ext>
            </a:extLst>
          </p:cNvPr>
          <p:cNvSpPr/>
          <p:nvPr/>
        </p:nvSpPr>
        <p:spPr>
          <a:xfrm>
            <a:off x="3866515" y="2312830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Klinik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2991C-2BC7-4E4C-8B98-FF7790E14079}"/>
              </a:ext>
            </a:extLst>
          </p:cNvPr>
          <p:cNvSpPr/>
          <p:nvPr/>
        </p:nvSpPr>
        <p:spPr>
          <a:xfrm>
            <a:off x="3876356" y="4062727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A89B7-E5AC-4D3C-B4D6-FEE46FD74B2A}"/>
              </a:ext>
            </a:extLst>
          </p:cNvPr>
          <p:cNvSpPr/>
          <p:nvPr/>
        </p:nvSpPr>
        <p:spPr>
          <a:xfrm>
            <a:off x="3886196" y="5806998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F9199-17F1-4DCE-9729-6093FDDD7794}"/>
              </a:ext>
            </a:extLst>
          </p:cNvPr>
          <p:cNvSpPr/>
          <p:nvPr/>
        </p:nvSpPr>
        <p:spPr>
          <a:xfrm>
            <a:off x="6963098" y="2054543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 Dinas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6665F-A562-4CBD-A887-7A01705CFD15}"/>
              </a:ext>
            </a:extLst>
          </p:cNvPr>
          <p:cNvSpPr/>
          <p:nvPr/>
        </p:nvSpPr>
        <p:spPr>
          <a:xfrm>
            <a:off x="6951031" y="32115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A0186-E876-46A3-8D9D-219C71737952}"/>
              </a:ext>
            </a:extLst>
          </p:cNvPr>
          <p:cNvSpPr/>
          <p:nvPr/>
        </p:nvSpPr>
        <p:spPr>
          <a:xfrm>
            <a:off x="6951032" y="1038668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F72D-8172-4607-96F9-40B4F73685E8}"/>
              </a:ext>
            </a:extLst>
          </p:cNvPr>
          <p:cNvSpPr/>
          <p:nvPr/>
        </p:nvSpPr>
        <p:spPr>
          <a:xfrm>
            <a:off x="6963098" y="27503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 Kesehatan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8FB55-B518-4112-AC7D-E30A361FED48}"/>
              </a:ext>
            </a:extLst>
          </p:cNvPr>
          <p:cNvSpPr/>
          <p:nvPr/>
        </p:nvSpPr>
        <p:spPr>
          <a:xfrm>
            <a:off x="2014219" y="2302669"/>
            <a:ext cx="1476375" cy="713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Klinik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274B1-BAA3-4891-8C86-2C79782DCCA2}"/>
              </a:ext>
            </a:extLst>
          </p:cNvPr>
          <p:cNvSpPr/>
          <p:nvPr/>
        </p:nvSpPr>
        <p:spPr>
          <a:xfrm>
            <a:off x="7001517" y="376951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57539-7D4E-41F6-B0AA-5A960AD9AA24}"/>
              </a:ext>
            </a:extLst>
          </p:cNvPr>
          <p:cNvSpPr/>
          <p:nvPr/>
        </p:nvSpPr>
        <p:spPr>
          <a:xfrm>
            <a:off x="7001514" y="4469132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Check 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32FC88-B667-4BD2-9ED4-360FC101D75F}"/>
              </a:ext>
            </a:extLst>
          </p:cNvPr>
          <p:cNvGrpSpPr/>
          <p:nvPr/>
        </p:nvGrpSpPr>
        <p:grpSpPr>
          <a:xfrm>
            <a:off x="6587176" y="2302669"/>
            <a:ext cx="375919" cy="710247"/>
            <a:chOff x="2753357" y="2366328"/>
            <a:chExt cx="375919" cy="71024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0AC3C6-D8ED-4214-B900-9278EC8F1C75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074216-DA44-4D85-A082-BCB3E67132B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CF3FCB-19E5-4CF6-8137-1521E8761593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8E93E-D720-48B7-8F22-E970AE85CF0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3490594" y="2659539"/>
            <a:ext cx="375921" cy="3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D08F36-4153-4A51-9015-4D9A9B02306C}"/>
              </a:ext>
            </a:extLst>
          </p:cNvPr>
          <p:cNvGrpSpPr/>
          <p:nvPr/>
        </p:nvGrpSpPr>
        <p:grpSpPr>
          <a:xfrm>
            <a:off x="6618289" y="4013517"/>
            <a:ext cx="375919" cy="710247"/>
            <a:chOff x="2753357" y="2366328"/>
            <a:chExt cx="375919" cy="71024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9E886DB-B7B7-4F64-8315-08FD7C929D93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A8B2D4-40EA-4A4A-B2E1-C355553BA4A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2511D5-2DA2-4EA0-B459-D973D5A59BD4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9D487F-040B-4A91-A06E-44828007E707}"/>
              </a:ext>
            </a:extLst>
          </p:cNvPr>
          <p:cNvCxnSpPr/>
          <p:nvPr/>
        </p:nvCxnSpPr>
        <p:spPr>
          <a:xfrm>
            <a:off x="6113145" y="265779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AC2DAB-E893-40D0-835C-E80FC73EE29A}"/>
              </a:ext>
            </a:extLst>
          </p:cNvPr>
          <p:cNvCxnSpPr/>
          <p:nvPr/>
        </p:nvCxnSpPr>
        <p:spPr>
          <a:xfrm>
            <a:off x="6134100" y="4431349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39BA2-2376-4403-A5C3-27D6D109511C}"/>
              </a:ext>
            </a:extLst>
          </p:cNvPr>
          <p:cNvGrpSpPr/>
          <p:nvPr/>
        </p:nvGrpSpPr>
        <p:grpSpPr>
          <a:xfrm>
            <a:off x="6587176" y="579643"/>
            <a:ext cx="375919" cy="710247"/>
            <a:chOff x="2753357" y="2366328"/>
            <a:chExt cx="375919" cy="71024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1A53B4-10D6-47D5-AD21-78B696734AAB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A42A10-8ED1-4E9C-BB64-286B480E2FCF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139C2-A1F8-409C-B990-742791ADDCC1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24343-95AC-4D0E-A2C7-EC7CC7744889}"/>
              </a:ext>
            </a:extLst>
          </p:cNvPr>
          <p:cNvCxnSpPr/>
          <p:nvPr/>
        </p:nvCxnSpPr>
        <p:spPr>
          <a:xfrm>
            <a:off x="6132514" y="93718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0A78CD-2E73-4016-8311-D5A9439E1A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995228" y="1264444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6E370-D325-4F78-B508-76139AC70BF8}"/>
              </a:ext>
            </a:extLst>
          </p:cNvPr>
          <p:cNvCxnSpPr/>
          <p:nvPr/>
        </p:nvCxnSpPr>
        <p:spPr>
          <a:xfrm flipH="1">
            <a:off x="4985386" y="3013706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2D8107-6682-4EEB-A42A-BCF01B0F3F77}"/>
              </a:ext>
            </a:extLst>
          </p:cNvPr>
          <p:cNvCxnSpPr/>
          <p:nvPr/>
        </p:nvCxnSpPr>
        <p:spPr>
          <a:xfrm flipH="1">
            <a:off x="5005068" y="4783611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0A094FD1-5A73-44A5-A00D-8454261E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36265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116885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9F45B-AE29-4B27-A031-7C6FA503A334}"/>
              </a:ext>
            </a:extLst>
          </p:cNvPr>
          <p:cNvSpPr/>
          <p:nvPr/>
        </p:nvSpPr>
        <p:spPr>
          <a:xfrm>
            <a:off x="3876356" y="564832"/>
            <a:ext cx="2257425" cy="6996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B8B15-AC53-4ABE-A20C-E3AE69E7AEE2}"/>
              </a:ext>
            </a:extLst>
          </p:cNvPr>
          <p:cNvSpPr/>
          <p:nvPr/>
        </p:nvSpPr>
        <p:spPr>
          <a:xfrm>
            <a:off x="3866515" y="2312830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Klinik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2991C-2BC7-4E4C-8B98-FF7790E14079}"/>
              </a:ext>
            </a:extLst>
          </p:cNvPr>
          <p:cNvSpPr/>
          <p:nvPr/>
        </p:nvSpPr>
        <p:spPr>
          <a:xfrm>
            <a:off x="3876356" y="4062727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A89B7-E5AC-4D3C-B4D6-FEE46FD74B2A}"/>
              </a:ext>
            </a:extLst>
          </p:cNvPr>
          <p:cNvSpPr/>
          <p:nvPr/>
        </p:nvSpPr>
        <p:spPr>
          <a:xfrm>
            <a:off x="3886196" y="5806998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F9199-17F1-4DCE-9729-6093FDDD7794}"/>
              </a:ext>
            </a:extLst>
          </p:cNvPr>
          <p:cNvSpPr/>
          <p:nvPr/>
        </p:nvSpPr>
        <p:spPr>
          <a:xfrm>
            <a:off x="6963098" y="2054543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 Dinas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6665F-A562-4CBD-A887-7A01705CFD15}"/>
              </a:ext>
            </a:extLst>
          </p:cNvPr>
          <p:cNvSpPr/>
          <p:nvPr/>
        </p:nvSpPr>
        <p:spPr>
          <a:xfrm>
            <a:off x="6951031" y="32115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A0186-E876-46A3-8D9D-219C71737952}"/>
              </a:ext>
            </a:extLst>
          </p:cNvPr>
          <p:cNvSpPr/>
          <p:nvPr/>
        </p:nvSpPr>
        <p:spPr>
          <a:xfrm>
            <a:off x="6951032" y="1038668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F72D-8172-4607-96F9-40B4F73685E8}"/>
              </a:ext>
            </a:extLst>
          </p:cNvPr>
          <p:cNvSpPr/>
          <p:nvPr/>
        </p:nvSpPr>
        <p:spPr>
          <a:xfrm>
            <a:off x="6963098" y="27503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 Kesehatan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8FB55-B518-4112-AC7D-E30A361FED48}"/>
              </a:ext>
            </a:extLst>
          </p:cNvPr>
          <p:cNvSpPr/>
          <p:nvPr/>
        </p:nvSpPr>
        <p:spPr>
          <a:xfrm>
            <a:off x="2014219" y="2302669"/>
            <a:ext cx="1476375" cy="713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Klinik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274B1-BAA3-4891-8C86-2C79782DCCA2}"/>
              </a:ext>
            </a:extLst>
          </p:cNvPr>
          <p:cNvSpPr/>
          <p:nvPr/>
        </p:nvSpPr>
        <p:spPr>
          <a:xfrm>
            <a:off x="7001517" y="376951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57539-7D4E-41F6-B0AA-5A960AD9AA24}"/>
              </a:ext>
            </a:extLst>
          </p:cNvPr>
          <p:cNvSpPr/>
          <p:nvPr/>
        </p:nvSpPr>
        <p:spPr>
          <a:xfrm>
            <a:off x="7001514" y="4469132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Check 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32FC88-B667-4BD2-9ED4-360FC101D75F}"/>
              </a:ext>
            </a:extLst>
          </p:cNvPr>
          <p:cNvGrpSpPr/>
          <p:nvPr/>
        </p:nvGrpSpPr>
        <p:grpSpPr>
          <a:xfrm>
            <a:off x="6587176" y="2302669"/>
            <a:ext cx="375919" cy="710247"/>
            <a:chOff x="2753357" y="2366328"/>
            <a:chExt cx="375919" cy="71024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0AC3C6-D8ED-4214-B900-9278EC8F1C75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074216-DA44-4D85-A082-BCB3E67132B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CF3FCB-19E5-4CF6-8137-1521E8761593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8E93E-D720-48B7-8F22-E970AE85CF0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3490594" y="2659539"/>
            <a:ext cx="375921" cy="3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D08F36-4153-4A51-9015-4D9A9B02306C}"/>
              </a:ext>
            </a:extLst>
          </p:cNvPr>
          <p:cNvGrpSpPr/>
          <p:nvPr/>
        </p:nvGrpSpPr>
        <p:grpSpPr>
          <a:xfrm>
            <a:off x="6618289" y="4013517"/>
            <a:ext cx="375919" cy="710247"/>
            <a:chOff x="2753357" y="2366328"/>
            <a:chExt cx="375919" cy="71024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9E886DB-B7B7-4F64-8315-08FD7C929D93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A8B2D4-40EA-4A4A-B2E1-C355553BA4A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2511D5-2DA2-4EA0-B459-D973D5A59BD4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9D487F-040B-4A91-A06E-44828007E707}"/>
              </a:ext>
            </a:extLst>
          </p:cNvPr>
          <p:cNvCxnSpPr/>
          <p:nvPr/>
        </p:nvCxnSpPr>
        <p:spPr>
          <a:xfrm>
            <a:off x="6113145" y="265779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AC2DAB-E893-40D0-835C-E80FC73EE29A}"/>
              </a:ext>
            </a:extLst>
          </p:cNvPr>
          <p:cNvCxnSpPr/>
          <p:nvPr/>
        </p:nvCxnSpPr>
        <p:spPr>
          <a:xfrm>
            <a:off x="6134100" y="4431349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39BA2-2376-4403-A5C3-27D6D109511C}"/>
              </a:ext>
            </a:extLst>
          </p:cNvPr>
          <p:cNvGrpSpPr/>
          <p:nvPr/>
        </p:nvGrpSpPr>
        <p:grpSpPr>
          <a:xfrm>
            <a:off x="6587176" y="579643"/>
            <a:ext cx="375919" cy="710247"/>
            <a:chOff x="2753357" y="2366328"/>
            <a:chExt cx="375919" cy="71024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1A53B4-10D6-47D5-AD21-78B696734AAB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A42A10-8ED1-4E9C-BB64-286B480E2FCF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139C2-A1F8-409C-B990-742791ADDCC1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24343-95AC-4D0E-A2C7-EC7CC7744889}"/>
              </a:ext>
            </a:extLst>
          </p:cNvPr>
          <p:cNvCxnSpPr/>
          <p:nvPr/>
        </p:nvCxnSpPr>
        <p:spPr>
          <a:xfrm>
            <a:off x="6132514" y="93718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0A78CD-2E73-4016-8311-D5A9439E1A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995228" y="1264444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6E370-D325-4F78-B508-76139AC70BF8}"/>
              </a:ext>
            </a:extLst>
          </p:cNvPr>
          <p:cNvCxnSpPr/>
          <p:nvPr/>
        </p:nvCxnSpPr>
        <p:spPr>
          <a:xfrm flipH="1">
            <a:off x="4985386" y="3013706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2D8107-6682-4EEB-A42A-BCF01B0F3F77}"/>
              </a:ext>
            </a:extLst>
          </p:cNvPr>
          <p:cNvCxnSpPr/>
          <p:nvPr/>
        </p:nvCxnSpPr>
        <p:spPr>
          <a:xfrm flipH="1">
            <a:off x="5005068" y="4783611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0A094FD1-5A73-44A5-A00D-8454261E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36265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E5A523-A046-4A30-BB4B-6EDE2953D435}"/>
              </a:ext>
            </a:extLst>
          </p:cNvPr>
          <p:cNvSpPr/>
          <p:nvPr/>
        </p:nvSpPr>
        <p:spPr>
          <a:xfrm>
            <a:off x="7001514" y="62194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 Medis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8D6447-DE5F-459A-B2C1-0B3CC68D3856}"/>
              </a:ext>
            </a:extLst>
          </p:cNvPr>
          <p:cNvGrpSpPr/>
          <p:nvPr/>
        </p:nvGrpSpPr>
        <p:grpSpPr>
          <a:xfrm>
            <a:off x="6625595" y="5753195"/>
            <a:ext cx="375919" cy="710247"/>
            <a:chOff x="2753357" y="2366328"/>
            <a:chExt cx="375919" cy="71024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F7560C-6364-4A6A-BC36-2D0E65E8DF82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A2074D5-E2C1-4C09-BEB7-85FB682B4D9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2A5696-7C7E-48FA-B3C6-C5E94029CF4C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ED5D16-B079-4267-B2D3-025C439B684C}"/>
              </a:ext>
            </a:extLst>
          </p:cNvPr>
          <p:cNvCxnSpPr/>
          <p:nvPr/>
        </p:nvCxnSpPr>
        <p:spPr>
          <a:xfrm>
            <a:off x="6158870" y="6108318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9B5CE92-B318-4F57-A438-60BA028A56DB}"/>
              </a:ext>
            </a:extLst>
          </p:cNvPr>
          <p:cNvSpPr/>
          <p:nvPr/>
        </p:nvSpPr>
        <p:spPr>
          <a:xfrm>
            <a:off x="7001514" y="5506297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Identitas</a:t>
            </a:r>
            <a:r>
              <a:rPr lang="en-US" dirty="0">
                <a:solidFill>
                  <a:schemeClr val="tx1"/>
                </a:solidFill>
              </a:rPr>
              <a:t> Pasien</a:t>
            </a:r>
          </a:p>
        </p:txBody>
      </p:sp>
    </p:spTree>
    <p:extLst>
      <p:ext uri="{BB962C8B-B14F-4D97-AF65-F5344CB8AC3E}">
        <p14:creationId xmlns:p14="http://schemas.microsoft.com/office/powerpoint/2010/main" val="10017969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9F45B-AE29-4B27-A031-7C6FA503A334}"/>
              </a:ext>
            </a:extLst>
          </p:cNvPr>
          <p:cNvSpPr/>
          <p:nvPr/>
        </p:nvSpPr>
        <p:spPr>
          <a:xfrm>
            <a:off x="3876356" y="564832"/>
            <a:ext cx="2257425" cy="6996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B8B15-AC53-4ABE-A20C-E3AE69E7AEE2}"/>
              </a:ext>
            </a:extLst>
          </p:cNvPr>
          <p:cNvSpPr/>
          <p:nvPr/>
        </p:nvSpPr>
        <p:spPr>
          <a:xfrm>
            <a:off x="3866515" y="2312830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Klinik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2991C-2BC7-4E4C-8B98-FF7790E14079}"/>
              </a:ext>
            </a:extLst>
          </p:cNvPr>
          <p:cNvSpPr/>
          <p:nvPr/>
        </p:nvSpPr>
        <p:spPr>
          <a:xfrm>
            <a:off x="3876356" y="4062727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A89B7-E5AC-4D3C-B4D6-FEE46FD74B2A}"/>
              </a:ext>
            </a:extLst>
          </p:cNvPr>
          <p:cNvSpPr/>
          <p:nvPr/>
        </p:nvSpPr>
        <p:spPr>
          <a:xfrm>
            <a:off x="3886196" y="5806998"/>
            <a:ext cx="2257425" cy="699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F9199-17F1-4DCE-9729-6093FDDD7794}"/>
              </a:ext>
            </a:extLst>
          </p:cNvPr>
          <p:cNvSpPr/>
          <p:nvPr/>
        </p:nvSpPr>
        <p:spPr>
          <a:xfrm>
            <a:off x="6963098" y="2054543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Profil Klinik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6665F-A562-4CBD-A887-7A01705CFD15}"/>
              </a:ext>
            </a:extLst>
          </p:cNvPr>
          <p:cNvSpPr/>
          <p:nvPr/>
        </p:nvSpPr>
        <p:spPr>
          <a:xfrm>
            <a:off x="6951031" y="321159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A0186-E876-46A3-8D9D-219C71737952}"/>
              </a:ext>
            </a:extLst>
          </p:cNvPr>
          <p:cNvSpPr/>
          <p:nvPr/>
        </p:nvSpPr>
        <p:spPr>
          <a:xfrm>
            <a:off x="6951032" y="1038668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F72D-8172-4607-96F9-40B4F73685E8}"/>
              </a:ext>
            </a:extLst>
          </p:cNvPr>
          <p:cNvSpPr/>
          <p:nvPr/>
        </p:nvSpPr>
        <p:spPr>
          <a:xfrm>
            <a:off x="6963098" y="27503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Keanggotaan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8FB55-B518-4112-AC7D-E30A361FED48}"/>
              </a:ext>
            </a:extLst>
          </p:cNvPr>
          <p:cNvSpPr/>
          <p:nvPr/>
        </p:nvSpPr>
        <p:spPr>
          <a:xfrm>
            <a:off x="2014219" y="2302669"/>
            <a:ext cx="1476375" cy="713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Klinik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274B1-BAA3-4891-8C86-2C79782DCCA2}"/>
              </a:ext>
            </a:extLst>
          </p:cNvPr>
          <p:cNvSpPr/>
          <p:nvPr/>
        </p:nvSpPr>
        <p:spPr>
          <a:xfrm>
            <a:off x="7001514" y="416853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32FC88-B667-4BD2-9ED4-360FC101D75F}"/>
              </a:ext>
            </a:extLst>
          </p:cNvPr>
          <p:cNvGrpSpPr/>
          <p:nvPr/>
        </p:nvGrpSpPr>
        <p:grpSpPr>
          <a:xfrm>
            <a:off x="6587176" y="2302669"/>
            <a:ext cx="375919" cy="710247"/>
            <a:chOff x="2753357" y="2366328"/>
            <a:chExt cx="375919" cy="71024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0AC3C6-D8ED-4214-B900-9278EC8F1C75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074216-DA44-4D85-A082-BCB3E67132B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CF3FCB-19E5-4CF6-8137-1521E8761593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8E93E-D720-48B7-8F22-E970AE85CF0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3490594" y="2659539"/>
            <a:ext cx="375921" cy="3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9D487F-040B-4A91-A06E-44828007E707}"/>
              </a:ext>
            </a:extLst>
          </p:cNvPr>
          <p:cNvCxnSpPr/>
          <p:nvPr/>
        </p:nvCxnSpPr>
        <p:spPr>
          <a:xfrm>
            <a:off x="6113145" y="265779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39BA2-2376-4403-A5C3-27D6D109511C}"/>
              </a:ext>
            </a:extLst>
          </p:cNvPr>
          <p:cNvGrpSpPr/>
          <p:nvPr/>
        </p:nvGrpSpPr>
        <p:grpSpPr>
          <a:xfrm>
            <a:off x="6587176" y="579643"/>
            <a:ext cx="375919" cy="710247"/>
            <a:chOff x="2753357" y="2366328"/>
            <a:chExt cx="375919" cy="71024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1A53B4-10D6-47D5-AD21-78B696734AAB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A42A10-8ED1-4E9C-BB64-286B480E2FCF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139C2-A1F8-409C-B990-742791ADDCC1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24343-95AC-4D0E-A2C7-EC7CC7744889}"/>
              </a:ext>
            </a:extLst>
          </p:cNvPr>
          <p:cNvCxnSpPr/>
          <p:nvPr/>
        </p:nvCxnSpPr>
        <p:spPr>
          <a:xfrm>
            <a:off x="6132514" y="93718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0A78CD-2E73-4016-8311-D5A9439E1A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995228" y="1264444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6E370-D325-4F78-B508-76139AC70BF8}"/>
              </a:ext>
            </a:extLst>
          </p:cNvPr>
          <p:cNvCxnSpPr/>
          <p:nvPr/>
        </p:nvCxnSpPr>
        <p:spPr>
          <a:xfrm flipH="1">
            <a:off x="4985386" y="3013706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2D8107-6682-4EEB-A42A-BCF01B0F3F77}"/>
              </a:ext>
            </a:extLst>
          </p:cNvPr>
          <p:cNvCxnSpPr/>
          <p:nvPr/>
        </p:nvCxnSpPr>
        <p:spPr>
          <a:xfrm flipH="1">
            <a:off x="5005068" y="4783611"/>
            <a:ext cx="9841" cy="104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0A094FD1-5A73-44A5-A00D-8454261E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36265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E5A523-A046-4A30-BB4B-6EDE2953D435}"/>
              </a:ext>
            </a:extLst>
          </p:cNvPr>
          <p:cNvSpPr/>
          <p:nvPr/>
        </p:nvSpPr>
        <p:spPr>
          <a:xfrm>
            <a:off x="7001514" y="6219444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 Medis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8D6447-DE5F-459A-B2C1-0B3CC68D3856}"/>
              </a:ext>
            </a:extLst>
          </p:cNvPr>
          <p:cNvGrpSpPr/>
          <p:nvPr/>
        </p:nvGrpSpPr>
        <p:grpSpPr>
          <a:xfrm>
            <a:off x="6625595" y="5753195"/>
            <a:ext cx="375919" cy="710247"/>
            <a:chOff x="2753357" y="2366328"/>
            <a:chExt cx="375919" cy="71024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F7560C-6364-4A6A-BC36-2D0E65E8DF82}"/>
                </a:ext>
              </a:extLst>
            </p:cNvPr>
            <p:cNvCxnSpPr/>
            <p:nvPr/>
          </p:nvCxnSpPr>
          <p:spPr>
            <a:xfrm>
              <a:off x="2753357" y="2366328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A2074D5-E2C1-4C09-BEB7-85FB682B4D9C}"/>
                </a:ext>
              </a:extLst>
            </p:cNvPr>
            <p:cNvCxnSpPr/>
            <p:nvPr/>
          </p:nvCxnSpPr>
          <p:spPr>
            <a:xfrm>
              <a:off x="2753357" y="3061653"/>
              <a:ext cx="375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2A5696-7C7E-48FA-B3C6-C5E94029CF4C}"/>
                </a:ext>
              </a:extLst>
            </p:cNvPr>
            <p:cNvCxnSpPr/>
            <p:nvPr/>
          </p:nvCxnSpPr>
          <p:spPr>
            <a:xfrm>
              <a:off x="2753357" y="2366328"/>
              <a:ext cx="0" cy="710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ED5D16-B079-4267-B2D3-025C439B684C}"/>
              </a:ext>
            </a:extLst>
          </p:cNvPr>
          <p:cNvCxnSpPr/>
          <p:nvPr/>
        </p:nvCxnSpPr>
        <p:spPr>
          <a:xfrm>
            <a:off x="6158870" y="6108318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9B5CE92-B318-4F57-A438-60BA028A56DB}"/>
              </a:ext>
            </a:extLst>
          </p:cNvPr>
          <p:cNvSpPr/>
          <p:nvPr/>
        </p:nvSpPr>
        <p:spPr>
          <a:xfrm>
            <a:off x="7001514" y="5506297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Code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870CAD-6B14-4BBC-B860-A31C3B56185B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6133781" y="4412533"/>
            <a:ext cx="8677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72D93-6B06-4724-8260-99374237EDE3}"/>
              </a:ext>
            </a:extLst>
          </p:cNvPr>
          <p:cNvSpPr/>
          <p:nvPr/>
        </p:nvSpPr>
        <p:spPr>
          <a:xfrm>
            <a:off x="9432758" y="321159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Aktivitas </a:t>
            </a:r>
            <a:r>
              <a:rPr lang="en-US" sz="1400" dirty="0" err="1">
                <a:solidFill>
                  <a:schemeClr val="tx1"/>
                </a:solidFill>
              </a:rPr>
              <a:t>Pribadi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E6859-EA7B-41DD-9B92-32D1C1897891}"/>
              </a:ext>
            </a:extLst>
          </p:cNvPr>
          <p:cNvSpPr/>
          <p:nvPr/>
        </p:nvSpPr>
        <p:spPr>
          <a:xfrm>
            <a:off x="9432758" y="1032666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Event </a:t>
            </a:r>
            <a:r>
              <a:rPr lang="en-US" sz="1400" dirty="0" err="1">
                <a:solidFill>
                  <a:schemeClr val="tx1"/>
                </a:solidFill>
              </a:rPr>
              <a:t>khusus</a:t>
            </a:r>
            <a:r>
              <a:rPr lang="en-US" sz="1400" dirty="0">
                <a:solidFill>
                  <a:schemeClr val="tx1"/>
                </a:solidFill>
              </a:rPr>
              <a:t> kesehatan yang </a:t>
            </a:r>
            <a:r>
              <a:rPr lang="en-US" sz="1400" dirty="0" err="1">
                <a:solidFill>
                  <a:schemeClr val="tx1"/>
                </a:solidFill>
              </a:rPr>
              <a:t>bisa</a:t>
            </a:r>
            <a:r>
              <a:rPr lang="en-US" sz="1400" dirty="0">
                <a:solidFill>
                  <a:schemeClr val="tx1"/>
                </a:solidFill>
              </a:rPr>
              <a:t> di share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A93F1B-B7E3-472A-AA96-978B037B7054}"/>
              </a:ext>
            </a:extLst>
          </p:cNvPr>
          <p:cNvSpPr/>
          <p:nvPr/>
        </p:nvSpPr>
        <p:spPr>
          <a:xfrm>
            <a:off x="9517781" y="2054543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Nama Klinik, Alamat, Jam </a:t>
            </a:r>
            <a:r>
              <a:rPr lang="en-US" sz="1400" dirty="0" err="1">
                <a:solidFill>
                  <a:schemeClr val="tx1"/>
                </a:solidFill>
              </a:rPr>
              <a:t>buka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C5A7BE-E46F-465C-9CB2-AD0FC16A6180}"/>
              </a:ext>
            </a:extLst>
          </p:cNvPr>
          <p:cNvSpPr/>
          <p:nvPr/>
        </p:nvSpPr>
        <p:spPr>
          <a:xfrm>
            <a:off x="9608920" y="2785698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Daftar </a:t>
            </a:r>
            <a:r>
              <a:rPr lang="en-US" sz="1400" dirty="0" err="1">
                <a:solidFill>
                  <a:schemeClr val="tx1"/>
                </a:solidFill>
              </a:rPr>
              <a:t>Pegawai</a:t>
            </a:r>
            <a:r>
              <a:rPr lang="en-US" sz="1400" dirty="0">
                <a:solidFill>
                  <a:schemeClr val="tx1"/>
                </a:solidFill>
              </a:rPr>
              <a:t> Nakes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FD1310-A70F-485B-B6CA-774AE512B37C}"/>
              </a:ext>
            </a:extLst>
          </p:cNvPr>
          <p:cNvSpPr/>
          <p:nvPr/>
        </p:nvSpPr>
        <p:spPr>
          <a:xfrm>
            <a:off x="9608920" y="4156182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Daftar Pasien yang telah Booking Jadwal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1A3CCF-E246-417A-A4A5-7326B5A2809B}"/>
              </a:ext>
            </a:extLst>
          </p:cNvPr>
          <p:cNvSpPr/>
          <p:nvPr/>
        </p:nvSpPr>
        <p:spPr>
          <a:xfrm>
            <a:off x="9634857" y="5526666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Check In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Transfer Data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6B32E0-E8D1-47CC-A91F-0D94C496DCF9}"/>
              </a:ext>
            </a:extLst>
          </p:cNvPr>
          <p:cNvSpPr/>
          <p:nvPr/>
        </p:nvSpPr>
        <p:spPr>
          <a:xfrm>
            <a:off x="9719880" y="6206218"/>
            <a:ext cx="2175309" cy="484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Imunisasi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Pemeriksaan Pasien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Tindakan</a:t>
            </a:r>
          </a:p>
        </p:txBody>
      </p:sp>
    </p:spTree>
    <p:extLst>
      <p:ext uri="{BB962C8B-B14F-4D97-AF65-F5344CB8AC3E}">
        <p14:creationId xmlns:p14="http://schemas.microsoft.com/office/powerpoint/2010/main" val="2403520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A1BD-336E-4116-922E-F4544556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3096-C933-427A-B3FF-92E1EDC2C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Urgensi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 User </a:t>
            </a:r>
          </a:p>
          <a:p>
            <a:pPr marL="0" indent="0">
              <a:buNone/>
            </a:pPr>
            <a:r>
              <a:rPr lang="en-US" dirty="0"/>
              <a:t>2 Costumer</a:t>
            </a:r>
          </a:p>
        </p:txBody>
      </p:sp>
    </p:spTree>
    <p:extLst>
      <p:ext uri="{BB962C8B-B14F-4D97-AF65-F5344CB8AC3E}">
        <p14:creationId xmlns:p14="http://schemas.microsoft.com/office/powerpoint/2010/main" val="261008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ree Doctor Icon, Symbol. PNG, SVG Download.">
            <a:extLst>
              <a:ext uri="{FF2B5EF4-FFF2-40B4-BE49-F238E27FC236}">
                <a16:creationId xmlns:a16="http://schemas.microsoft.com/office/drawing/2014/main" id="{0CC0F246-DB8F-42F6-9328-F00FF160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76" y="1704135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andage Icon #45524 - Free Icons Library">
            <a:extLst>
              <a:ext uri="{FF2B5EF4-FFF2-40B4-BE49-F238E27FC236}">
                <a16:creationId xmlns:a16="http://schemas.microsoft.com/office/drawing/2014/main" id="{6E2DB37A-D518-4712-9EF1-2C99C6DF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973" y="3995594"/>
            <a:ext cx="1190682" cy="13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A9B44-7EFE-4F01-B4F6-2A6F347306E6}"/>
              </a:ext>
            </a:extLst>
          </p:cNvPr>
          <p:cNvSpPr txBox="1"/>
          <p:nvPr/>
        </p:nvSpPr>
        <p:spPr>
          <a:xfrm>
            <a:off x="1761086" y="307215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3CEBB-F971-487A-9295-B258017444E6}"/>
              </a:ext>
            </a:extLst>
          </p:cNvPr>
          <p:cNvSpPr txBox="1"/>
          <p:nvPr/>
        </p:nvSpPr>
        <p:spPr>
          <a:xfrm>
            <a:off x="1950574" y="530602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48D0E-C4F3-484C-B700-E816C32DA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2978451" y="1678112"/>
            <a:ext cx="828675" cy="162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5D110-3F1A-4395-BBFA-FA38EFABB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95" y="2217472"/>
            <a:ext cx="521493" cy="53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55AE7-84FA-4504-B92D-B1CAE3C838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009" r="18989" b="2742"/>
          <a:stretch/>
        </p:blipFill>
        <p:spPr>
          <a:xfrm>
            <a:off x="2978451" y="3810845"/>
            <a:ext cx="828675" cy="162788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EF33D60-FD9B-4537-820B-5BEFBC0CC25F}"/>
              </a:ext>
            </a:extLst>
          </p:cNvPr>
          <p:cNvSpPr/>
          <p:nvPr/>
        </p:nvSpPr>
        <p:spPr>
          <a:xfrm>
            <a:off x="3132916" y="4354203"/>
            <a:ext cx="546892" cy="532131"/>
          </a:xfrm>
          <a:prstGeom prst="fra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7D4D15-4621-40AD-B3C1-D719A14E862F}"/>
              </a:ext>
            </a:extLst>
          </p:cNvPr>
          <p:cNvSpPr/>
          <p:nvPr/>
        </p:nvSpPr>
        <p:spPr>
          <a:xfrm>
            <a:off x="3112596" y="4408815"/>
            <a:ext cx="584040" cy="42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3BAB0-5336-4104-9D77-BF623FF99C9A}"/>
              </a:ext>
            </a:extLst>
          </p:cNvPr>
          <p:cNvSpPr txBox="1"/>
          <p:nvPr/>
        </p:nvSpPr>
        <p:spPr>
          <a:xfrm>
            <a:off x="4196581" y="3252352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6B193-9015-488C-9BF0-AFBF098F35BB}"/>
              </a:ext>
            </a:extLst>
          </p:cNvPr>
          <p:cNvSpPr txBox="1"/>
          <p:nvPr/>
        </p:nvSpPr>
        <p:spPr>
          <a:xfrm>
            <a:off x="4711484" y="2125559"/>
            <a:ext cx="1600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Lokasi Check in</a:t>
            </a:r>
          </a:p>
          <a:p>
            <a:r>
              <a:rPr lang="en-US" dirty="0"/>
              <a:t>Profil Nakes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642FF-05C9-493A-A17A-65071994E4C4}"/>
              </a:ext>
            </a:extLst>
          </p:cNvPr>
          <p:cNvSpPr txBox="1"/>
          <p:nvPr/>
        </p:nvSpPr>
        <p:spPr>
          <a:xfrm>
            <a:off x="4711484" y="3880971"/>
            <a:ext cx="1975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Tiket</a:t>
            </a:r>
            <a:endParaRPr lang="en-US" dirty="0"/>
          </a:p>
          <a:p>
            <a:r>
              <a:rPr lang="en-US" dirty="0"/>
              <a:t>Nama Pasien</a:t>
            </a:r>
          </a:p>
          <a:p>
            <a:r>
              <a:rPr lang="en-US" dirty="0"/>
              <a:t>Umur</a:t>
            </a:r>
          </a:p>
          <a:p>
            <a:r>
              <a:rPr lang="en-US" dirty="0"/>
              <a:t>Aktivitas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Status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Pembayaran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F8FF099-15D7-49D1-9E05-21BC3FD9F1D3}"/>
              </a:ext>
            </a:extLst>
          </p:cNvPr>
          <p:cNvSpPr/>
          <p:nvPr/>
        </p:nvSpPr>
        <p:spPr>
          <a:xfrm>
            <a:off x="1616868" y="5673153"/>
            <a:ext cx="8658225" cy="10497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E70BCAC-E5B3-4335-9BDE-C6C59EEE9DB0}"/>
              </a:ext>
            </a:extLst>
          </p:cNvPr>
          <p:cNvSpPr/>
          <p:nvPr/>
        </p:nvSpPr>
        <p:spPr>
          <a:xfrm>
            <a:off x="1616869" y="3429000"/>
            <a:ext cx="8696324" cy="21673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E5A46FD-576F-4071-83A8-83147E3AD43D}"/>
              </a:ext>
            </a:extLst>
          </p:cNvPr>
          <p:cNvSpPr/>
          <p:nvPr/>
        </p:nvSpPr>
        <p:spPr>
          <a:xfrm>
            <a:off x="1616869" y="1194925"/>
            <a:ext cx="8658225" cy="21673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8A03E58-642D-4503-9B1C-E748228F2534}"/>
              </a:ext>
            </a:extLst>
          </p:cNvPr>
          <p:cNvSpPr/>
          <p:nvPr/>
        </p:nvSpPr>
        <p:spPr>
          <a:xfrm>
            <a:off x="1619250" y="142344"/>
            <a:ext cx="8658225" cy="9692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83BCD-7E9E-4019-8064-D671CE710C9F}"/>
              </a:ext>
            </a:extLst>
          </p:cNvPr>
          <p:cNvSpPr/>
          <p:nvPr/>
        </p:nvSpPr>
        <p:spPr>
          <a:xfrm>
            <a:off x="2371725" y="354291"/>
            <a:ext cx="1809750" cy="61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Kalendar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74C9B-A734-47F9-A969-7EA5080FF44E}"/>
              </a:ext>
            </a:extLst>
          </p:cNvPr>
          <p:cNvSpPr/>
          <p:nvPr/>
        </p:nvSpPr>
        <p:spPr>
          <a:xfrm>
            <a:off x="2383632" y="1823775"/>
            <a:ext cx="1809750" cy="61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Klinik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8F66D-A8F2-4A8A-BA4C-C7650783F837}"/>
              </a:ext>
            </a:extLst>
          </p:cNvPr>
          <p:cNvSpPr/>
          <p:nvPr/>
        </p:nvSpPr>
        <p:spPr>
          <a:xfrm>
            <a:off x="4864894" y="457142"/>
            <a:ext cx="1809750" cy="418107"/>
          </a:xfrm>
          <a:prstGeom prst="rect">
            <a:avLst/>
          </a:prstGeom>
          <a:solidFill>
            <a:srgbClr val="DCC5ED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C165A-7723-4856-92A0-CBC2DF83AD01}"/>
              </a:ext>
            </a:extLst>
          </p:cNvPr>
          <p:cNvSpPr/>
          <p:nvPr/>
        </p:nvSpPr>
        <p:spPr>
          <a:xfrm>
            <a:off x="4864894" y="1958067"/>
            <a:ext cx="1809750" cy="484585"/>
          </a:xfrm>
          <a:prstGeom prst="rect">
            <a:avLst/>
          </a:prstGeom>
          <a:solidFill>
            <a:srgbClr val="EED7F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Keanggotaan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8E7E2-4C3E-4DAF-883E-6052C1768AB9}"/>
              </a:ext>
            </a:extLst>
          </p:cNvPr>
          <p:cNvSpPr/>
          <p:nvPr/>
        </p:nvSpPr>
        <p:spPr>
          <a:xfrm>
            <a:off x="4850607" y="2664069"/>
            <a:ext cx="1809750" cy="484585"/>
          </a:xfrm>
          <a:prstGeom prst="rect">
            <a:avLst/>
          </a:prstGeom>
          <a:solidFill>
            <a:srgbClr val="EED7F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Verifikasi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71745-9D22-4B8F-A07F-DC4C2FF81471}"/>
              </a:ext>
            </a:extLst>
          </p:cNvPr>
          <p:cNvSpPr/>
          <p:nvPr/>
        </p:nvSpPr>
        <p:spPr>
          <a:xfrm>
            <a:off x="4841081" y="1277297"/>
            <a:ext cx="1809750" cy="484585"/>
          </a:xfrm>
          <a:prstGeom prst="rect">
            <a:avLst/>
          </a:prstGeom>
          <a:solidFill>
            <a:srgbClr val="EED7F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Profil Klinik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693B9-332E-4406-A034-E122C36FC36B}"/>
              </a:ext>
            </a:extLst>
          </p:cNvPr>
          <p:cNvSpPr/>
          <p:nvPr/>
        </p:nvSpPr>
        <p:spPr>
          <a:xfrm>
            <a:off x="7331869" y="1261601"/>
            <a:ext cx="2281235" cy="4857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Informasi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klinik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: Jam Buka, Lokasi,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CD9FD-9FAE-4801-8345-B97FC8CBC8E2}"/>
              </a:ext>
            </a:extLst>
          </p:cNvPr>
          <p:cNvSpPr/>
          <p:nvPr/>
        </p:nvSpPr>
        <p:spPr>
          <a:xfrm>
            <a:off x="7317581" y="1954920"/>
            <a:ext cx="2281236" cy="485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Daftar Nakes di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Kilinik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D7EA7-7F2D-4AE5-B7D5-FB0DE9AB0234}"/>
              </a:ext>
            </a:extLst>
          </p:cNvPr>
          <p:cNvSpPr/>
          <p:nvPr/>
        </p:nvSpPr>
        <p:spPr>
          <a:xfrm>
            <a:off x="7331869" y="319203"/>
            <a:ext cx="2281235" cy="6296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Membuat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kegiatan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pribadi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accidental)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AB81E4-C21B-483C-BE6A-587FE8A5254B}"/>
              </a:ext>
            </a:extLst>
          </p:cNvPr>
          <p:cNvSpPr/>
          <p:nvPr/>
        </p:nvSpPr>
        <p:spPr>
          <a:xfrm>
            <a:off x="7331868" y="2651968"/>
            <a:ext cx="2281236" cy="6191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Verifikasi akun, update dan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aktivasi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fitur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nakes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FC0CB3C2-CA76-49AE-94A4-A5B48D4DB268}"/>
              </a:ext>
            </a:extLst>
          </p:cNvPr>
          <p:cNvSpPr/>
          <p:nvPr/>
        </p:nvSpPr>
        <p:spPr>
          <a:xfrm>
            <a:off x="2371725" y="4048035"/>
            <a:ext cx="1809750" cy="61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67EB11-ACF7-4604-92C8-4C736B532563}"/>
              </a:ext>
            </a:extLst>
          </p:cNvPr>
          <p:cNvSpPr/>
          <p:nvPr/>
        </p:nvSpPr>
        <p:spPr>
          <a:xfrm>
            <a:off x="2371725" y="5907181"/>
            <a:ext cx="1809750" cy="61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1F067E-B0B9-43E8-BBC0-B3B14013DFF0}"/>
              </a:ext>
            </a:extLst>
          </p:cNvPr>
          <p:cNvSpPr/>
          <p:nvPr/>
        </p:nvSpPr>
        <p:spPr>
          <a:xfrm>
            <a:off x="7343775" y="3552431"/>
            <a:ext cx="2281236" cy="484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Daftar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tiket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calon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pasien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4F6172-0C7C-49B6-B34E-20D36F280CCC}"/>
              </a:ext>
            </a:extLst>
          </p:cNvPr>
          <p:cNvSpPr/>
          <p:nvPr/>
        </p:nvSpPr>
        <p:spPr>
          <a:xfrm>
            <a:off x="7331869" y="4265343"/>
            <a:ext cx="2307430" cy="484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Daftar Pasien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yg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telah scan code di lokasi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6A898-E6A9-4FF0-B65A-27536FA11ACA}"/>
              </a:ext>
            </a:extLst>
          </p:cNvPr>
          <p:cNvSpPr/>
          <p:nvPr/>
        </p:nvSpPr>
        <p:spPr>
          <a:xfrm>
            <a:off x="7305674" y="5831603"/>
            <a:ext cx="2409826" cy="7215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Data dan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catatan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pemeriksaan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kesehatan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pasien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CAC3C-ED8D-4F4C-A952-7858062B548B}"/>
              </a:ext>
            </a:extLst>
          </p:cNvPr>
          <p:cNvCxnSpPr/>
          <p:nvPr/>
        </p:nvCxnSpPr>
        <p:spPr>
          <a:xfrm>
            <a:off x="6688931" y="665699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A40081-079A-4EA9-9CC5-D58E2E5FAADB}"/>
              </a:ext>
            </a:extLst>
          </p:cNvPr>
          <p:cNvCxnSpPr/>
          <p:nvPr/>
        </p:nvCxnSpPr>
        <p:spPr>
          <a:xfrm>
            <a:off x="6674644" y="1519590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99AE4B-3106-458E-89B3-A7811EF99B72}"/>
              </a:ext>
            </a:extLst>
          </p:cNvPr>
          <p:cNvCxnSpPr/>
          <p:nvPr/>
        </p:nvCxnSpPr>
        <p:spPr>
          <a:xfrm>
            <a:off x="6674644" y="2200359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890808-A5A3-443C-BDB4-D38E181F6FBC}"/>
              </a:ext>
            </a:extLst>
          </p:cNvPr>
          <p:cNvCxnSpPr/>
          <p:nvPr/>
        </p:nvCxnSpPr>
        <p:spPr>
          <a:xfrm>
            <a:off x="6674644" y="2880003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8EC1EB8-58F4-4A01-8E16-988FC3305BBB}"/>
              </a:ext>
            </a:extLst>
          </p:cNvPr>
          <p:cNvCxnSpPr/>
          <p:nvPr/>
        </p:nvCxnSpPr>
        <p:spPr>
          <a:xfrm>
            <a:off x="4488657" y="1519589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DBFC16-1AEF-45CD-ACEE-92CE4031E89E}"/>
              </a:ext>
            </a:extLst>
          </p:cNvPr>
          <p:cNvCxnSpPr/>
          <p:nvPr/>
        </p:nvCxnSpPr>
        <p:spPr>
          <a:xfrm>
            <a:off x="4488657" y="2176480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43FA7F-7792-4119-A1EB-28B01D851061}"/>
              </a:ext>
            </a:extLst>
          </p:cNvPr>
          <p:cNvCxnSpPr/>
          <p:nvPr/>
        </p:nvCxnSpPr>
        <p:spPr>
          <a:xfrm>
            <a:off x="4488657" y="2906361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C1E427-83B3-4708-8FC2-FAB6F1F5E68F}"/>
              </a:ext>
            </a:extLst>
          </p:cNvPr>
          <p:cNvCxnSpPr/>
          <p:nvPr/>
        </p:nvCxnSpPr>
        <p:spPr>
          <a:xfrm>
            <a:off x="4488657" y="1519589"/>
            <a:ext cx="0" cy="138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E98929-A257-4202-ADC7-F45DB84F6D47}"/>
              </a:ext>
            </a:extLst>
          </p:cNvPr>
          <p:cNvCxnSpPr>
            <a:cxnSpLocks/>
          </p:cNvCxnSpPr>
          <p:nvPr/>
        </p:nvCxnSpPr>
        <p:spPr>
          <a:xfrm flipV="1">
            <a:off x="4193382" y="2180962"/>
            <a:ext cx="2952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A1C4D8-78B9-4FA1-A1EC-6B6ABC515D43}"/>
              </a:ext>
            </a:extLst>
          </p:cNvPr>
          <p:cNvCxnSpPr/>
          <p:nvPr/>
        </p:nvCxnSpPr>
        <p:spPr>
          <a:xfrm>
            <a:off x="4181475" y="663853"/>
            <a:ext cx="671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3F06FEE-F526-4741-A1A3-64072C70092E}"/>
              </a:ext>
            </a:extLst>
          </p:cNvPr>
          <p:cNvSpPr/>
          <p:nvPr/>
        </p:nvSpPr>
        <p:spPr>
          <a:xfrm>
            <a:off x="4864894" y="4265341"/>
            <a:ext cx="1809750" cy="484585"/>
          </a:xfrm>
          <a:prstGeom prst="rect">
            <a:avLst/>
          </a:prstGeom>
          <a:solidFill>
            <a:srgbClr val="DCC5ED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Check In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7AE3A1-1539-44E8-A9DE-C3BE7096A442}"/>
              </a:ext>
            </a:extLst>
          </p:cNvPr>
          <p:cNvSpPr/>
          <p:nvPr/>
        </p:nvSpPr>
        <p:spPr>
          <a:xfrm>
            <a:off x="4864894" y="3584572"/>
            <a:ext cx="1809750" cy="484585"/>
          </a:xfrm>
          <a:prstGeom prst="rect">
            <a:avLst/>
          </a:prstGeom>
          <a:solidFill>
            <a:srgbClr val="DCC5ED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28EBD4-42B3-41AF-9983-57D70EE0DF96}"/>
              </a:ext>
            </a:extLst>
          </p:cNvPr>
          <p:cNvSpPr/>
          <p:nvPr/>
        </p:nvSpPr>
        <p:spPr>
          <a:xfrm>
            <a:off x="4888707" y="4971344"/>
            <a:ext cx="1809750" cy="484585"/>
          </a:xfrm>
          <a:prstGeom prst="rect">
            <a:avLst/>
          </a:prstGeom>
          <a:solidFill>
            <a:srgbClr val="DCC5ED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Pasien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F0FEF8-AF62-4672-BAB1-7ACD2288AFB2}"/>
              </a:ext>
            </a:extLst>
          </p:cNvPr>
          <p:cNvSpPr/>
          <p:nvPr/>
        </p:nvSpPr>
        <p:spPr>
          <a:xfrm>
            <a:off x="7343775" y="4971346"/>
            <a:ext cx="2307430" cy="484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Daftar Pasien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yg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telah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pemeriksaan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dan checkout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C9FFC7-3563-4C18-85FA-594A19EBF66C}"/>
              </a:ext>
            </a:extLst>
          </p:cNvPr>
          <p:cNvCxnSpPr/>
          <p:nvPr/>
        </p:nvCxnSpPr>
        <p:spPr>
          <a:xfrm>
            <a:off x="6688931" y="3794723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5B63CA-C339-40CC-B405-7D4D4A4AB671}"/>
              </a:ext>
            </a:extLst>
          </p:cNvPr>
          <p:cNvCxnSpPr/>
          <p:nvPr/>
        </p:nvCxnSpPr>
        <p:spPr>
          <a:xfrm>
            <a:off x="6674644" y="4507634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2AE0EC-4139-43F9-98AA-A38103C4C4CD}"/>
              </a:ext>
            </a:extLst>
          </p:cNvPr>
          <p:cNvCxnSpPr/>
          <p:nvPr/>
        </p:nvCxnSpPr>
        <p:spPr>
          <a:xfrm>
            <a:off x="6638924" y="6216744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ED3E7-01C7-41E6-B54C-15F1F98DF79C}"/>
              </a:ext>
            </a:extLst>
          </p:cNvPr>
          <p:cNvSpPr/>
          <p:nvPr/>
        </p:nvSpPr>
        <p:spPr>
          <a:xfrm>
            <a:off x="4864894" y="5861941"/>
            <a:ext cx="1809750" cy="691259"/>
          </a:xfrm>
          <a:prstGeom prst="rect">
            <a:avLst/>
          </a:prstGeom>
          <a:solidFill>
            <a:srgbClr val="EED7F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 Pasien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C155D0-2436-4B0E-9A4F-FAA591E979A3}"/>
              </a:ext>
            </a:extLst>
          </p:cNvPr>
          <p:cNvCxnSpPr/>
          <p:nvPr/>
        </p:nvCxnSpPr>
        <p:spPr>
          <a:xfrm>
            <a:off x="6698457" y="5174384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7AD8C28-6C7E-4557-BEDF-682E9B11C413}"/>
              </a:ext>
            </a:extLst>
          </p:cNvPr>
          <p:cNvCxnSpPr/>
          <p:nvPr/>
        </p:nvCxnSpPr>
        <p:spPr>
          <a:xfrm>
            <a:off x="4495800" y="3813747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EC08F0-729F-40D0-A13F-5D68D7D0566F}"/>
              </a:ext>
            </a:extLst>
          </p:cNvPr>
          <p:cNvCxnSpPr/>
          <p:nvPr/>
        </p:nvCxnSpPr>
        <p:spPr>
          <a:xfrm>
            <a:off x="4495800" y="4470638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30B58D-39D6-47DA-ADB8-EDA68E4ADEB5}"/>
              </a:ext>
            </a:extLst>
          </p:cNvPr>
          <p:cNvCxnSpPr/>
          <p:nvPr/>
        </p:nvCxnSpPr>
        <p:spPr>
          <a:xfrm>
            <a:off x="4495800" y="5200519"/>
            <a:ext cx="35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0B1014D-5E5B-4478-A789-E339A9ECAF3C}"/>
              </a:ext>
            </a:extLst>
          </p:cNvPr>
          <p:cNvCxnSpPr/>
          <p:nvPr/>
        </p:nvCxnSpPr>
        <p:spPr>
          <a:xfrm>
            <a:off x="4495800" y="3813747"/>
            <a:ext cx="0" cy="138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E96A252-DF37-4D8B-9666-387BC3F37BE9}"/>
              </a:ext>
            </a:extLst>
          </p:cNvPr>
          <p:cNvCxnSpPr>
            <a:cxnSpLocks/>
          </p:cNvCxnSpPr>
          <p:nvPr/>
        </p:nvCxnSpPr>
        <p:spPr>
          <a:xfrm flipV="1">
            <a:off x="4200525" y="4475120"/>
            <a:ext cx="2952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E152BE-2D6A-4112-8A1B-61E55DA6D600}"/>
              </a:ext>
            </a:extLst>
          </p:cNvPr>
          <p:cNvCxnSpPr/>
          <p:nvPr/>
        </p:nvCxnSpPr>
        <p:spPr>
          <a:xfrm>
            <a:off x="4193382" y="6216743"/>
            <a:ext cx="671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683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9BF264-4E3B-4903-B18F-CE02076FEABC}"/>
              </a:ext>
            </a:extLst>
          </p:cNvPr>
          <p:cNvSpPr/>
          <p:nvPr/>
        </p:nvSpPr>
        <p:spPr>
          <a:xfrm>
            <a:off x="2000250" y="3883025"/>
            <a:ext cx="1790700" cy="1381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Nama Lengkap</a:t>
            </a:r>
          </a:p>
          <a:p>
            <a:pPr marL="0" indent="0">
              <a:buNone/>
            </a:pPr>
            <a:r>
              <a:rPr lang="en-US" dirty="0"/>
              <a:t>Profesi</a:t>
            </a:r>
          </a:p>
          <a:p>
            <a:r>
              <a:rPr lang="en-US" dirty="0"/>
              <a:t>No Hp, Email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881D60-543E-4633-BF44-AE507CC83E8E}"/>
              </a:ext>
            </a:extLst>
          </p:cNvPr>
          <p:cNvSpPr/>
          <p:nvPr/>
        </p:nvSpPr>
        <p:spPr>
          <a:xfrm>
            <a:off x="5019674" y="1169760"/>
            <a:ext cx="2019301" cy="1381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Nama Klinik</a:t>
            </a:r>
          </a:p>
          <a:p>
            <a:r>
              <a:rPr lang="en-US" dirty="0">
                <a:solidFill>
                  <a:schemeClr val="bg1"/>
                </a:solidFill>
              </a:rPr>
              <a:t>Alamat</a:t>
            </a:r>
          </a:p>
          <a:p>
            <a:r>
              <a:rPr lang="en-US" dirty="0">
                <a:solidFill>
                  <a:schemeClr val="bg1"/>
                </a:solidFill>
              </a:rPr>
              <a:t>Jam Buka</a:t>
            </a:r>
          </a:p>
          <a:p>
            <a:r>
              <a:rPr lang="en-US" dirty="0">
                <a:solidFill>
                  <a:schemeClr val="bg1"/>
                </a:solidFill>
              </a:rPr>
              <a:t>No </a:t>
            </a:r>
            <a:r>
              <a:rPr lang="en-US" dirty="0" err="1">
                <a:solidFill>
                  <a:schemeClr val="bg1"/>
                </a:solidFill>
              </a:rPr>
              <a:t>Telpon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28EE2-78E0-47B2-9F31-5078ACE1C416}"/>
              </a:ext>
            </a:extLst>
          </p:cNvPr>
          <p:cNvSpPr/>
          <p:nvPr/>
        </p:nvSpPr>
        <p:spPr>
          <a:xfrm>
            <a:off x="4255294" y="3883025"/>
            <a:ext cx="1790700" cy="1381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Nama Lengkap</a:t>
            </a:r>
          </a:p>
          <a:p>
            <a:pPr marL="0" indent="0">
              <a:buNone/>
            </a:pPr>
            <a:r>
              <a:rPr lang="en-US" dirty="0"/>
              <a:t>Profesi</a:t>
            </a:r>
          </a:p>
          <a:p>
            <a:r>
              <a:rPr lang="en-US" dirty="0"/>
              <a:t>No Hp, Email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C1AC2-F323-4CD6-836C-8F8D6E2D85F3}"/>
              </a:ext>
            </a:extLst>
          </p:cNvPr>
          <p:cNvSpPr/>
          <p:nvPr/>
        </p:nvSpPr>
        <p:spPr>
          <a:xfrm>
            <a:off x="6510338" y="3883024"/>
            <a:ext cx="1790700" cy="1381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Nama Lengkap</a:t>
            </a:r>
          </a:p>
          <a:p>
            <a:pPr marL="0" indent="0">
              <a:buNone/>
            </a:pPr>
            <a:r>
              <a:rPr lang="en-US" dirty="0"/>
              <a:t>Profesi</a:t>
            </a:r>
          </a:p>
          <a:p>
            <a:r>
              <a:rPr lang="en-US" dirty="0"/>
              <a:t>No Hp, Email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543378-33B5-4C02-8B54-F23A19ACE8F6}"/>
              </a:ext>
            </a:extLst>
          </p:cNvPr>
          <p:cNvSpPr/>
          <p:nvPr/>
        </p:nvSpPr>
        <p:spPr>
          <a:xfrm>
            <a:off x="8765382" y="3883023"/>
            <a:ext cx="1790700" cy="1381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Nama Lengkap</a:t>
            </a:r>
          </a:p>
          <a:p>
            <a:pPr marL="0" indent="0">
              <a:buNone/>
            </a:pPr>
            <a:r>
              <a:rPr lang="en-US" dirty="0"/>
              <a:t>Profesi</a:t>
            </a:r>
          </a:p>
          <a:p>
            <a:r>
              <a:rPr lang="en-US" dirty="0"/>
              <a:t>No Hp, Email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5724C-1824-4D0D-BA11-0B8479E77D00}"/>
              </a:ext>
            </a:extLst>
          </p:cNvPr>
          <p:cNvSpPr/>
          <p:nvPr/>
        </p:nvSpPr>
        <p:spPr>
          <a:xfrm>
            <a:off x="2000250" y="2957737"/>
            <a:ext cx="8539164" cy="413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E-Imunisasi</a:t>
            </a:r>
          </a:p>
        </p:txBody>
      </p:sp>
    </p:spTree>
    <p:extLst>
      <p:ext uri="{BB962C8B-B14F-4D97-AF65-F5344CB8AC3E}">
        <p14:creationId xmlns:p14="http://schemas.microsoft.com/office/powerpoint/2010/main" val="149882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A6F4-62B9-4909-A060-F54C236B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1BEC5-5081-43C0-AF9D-57A10458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Bidan dan </a:t>
            </a:r>
            <a:r>
              <a:rPr lang="en-US" dirty="0" err="1"/>
              <a:t>Posyandu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Klinik dan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praktek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453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48B4-D01F-4358-8F1C-23CAA840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0035-2938-494A-AFB1-34F18ED9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Manajemen</a:t>
            </a:r>
            <a:r>
              <a:rPr lang="en-US" dirty="0"/>
              <a:t> Waktu Nakes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komitmen</a:t>
            </a:r>
            <a:r>
              <a:rPr lang="en-US" dirty="0"/>
              <a:t> dalam </a:t>
            </a:r>
            <a:r>
              <a:rPr lang="en-US" dirty="0" err="1"/>
              <a:t>pelayanan</a:t>
            </a:r>
            <a:r>
              <a:rPr lang="en-US" dirty="0"/>
              <a:t> kesehatan</a:t>
            </a:r>
          </a:p>
          <a:p>
            <a:pPr marL="0" indent="0">
              <a:buNone/>
            </a:pPr>
            <a:r>
              <a:rPr lang="en-US" dirty="0" err="1"/>
              <a:t>Berisi</a:t>
            </a:r>
            <a:r>
              <a:rPr lang="en-US" dirty="0"/>
              <a:t> daftar Janji </a:t>
            </a:r>
          </a:p>
          <a:p>
            <a:pPr marL="0" indent="0">
              <a:buNone/>
            </a:pPr>
            <a:r>
              <a:rPr lang="en-US" dirty="0"/>
              <a:t>-Universitas Glasgow di </a:t>
            </a:r>
            <a:r>
              <a:rPr lang="en-US" dirty="0" err="1"/>
              <a:t>Skotlandia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kunjungan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di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. Dari 4,5 </a:t>
            </a:r>
            <a:r>
              <a:rPr lang="en-US" dirty="0" err="1"/>
              <a:t>juta</a:t>
            </a:r>
            <a:r>
              <a:rPr lang="en-US" dirty="0"/>
              <a:t> orang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10.000 </a:t>
            </a:r>
            <a:r>
              <a:rPr lang="en-US" dirty="0" err="1"/>
              <a:t>janji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Hasilnya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orang </a:t>
            </a:r>
            <a:r>
              <a:rPr lang="en-US" dirty="0" err="1"/>
              <a:t>melewatkan</a:t>
            </a:r>
            <a:r>
              <a:rPr lang="en-US" dirty="0"/>
              <a:t> </a:t>
            </a:r>
            <a:r>
              <a:rPr lang="en-US" dirty="0" err="1"/>
              <a:t>janji</a:t>
            </a:r>
            <a:r>
              <a:rPr lang="en-US" dirty="0"/>
              <a:t> di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di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11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EB91F6A-2B09-448E-974C-7C41BC255074}"/>
              </a:ext>
            </a:extLst>
          </p:cNvPr>
          <p:cNvSpPr/>
          <p:nvPr/>
        </p:nvSpPr>
        <p:spPr>
          <a:xfrm>
            <a:off x="394697" y="3621325"/>
            <a:ext cx="5351381" cy="1950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97D699-C80E-42C7-801A-9F90C4B5DA6A}"/>
              </a:ext>
            </a:extLst>
          </p:cNvPr>
          <p:cNvSpPr/>
          <p:nvPr/>
        </p:nvSpPr>
        <p:spPr>
          <a:xfrm>
            <a:off x="6168743" y="3621326"/>
            <a:ext cx="5418142" cy="19507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9B9724-DD6B-4C99-835A-001EBF6DE1E5}"/>
              </a:ext>
            </a:extLst>
          </p:cNvPr>
          <p:cNvSpPr/>
          <p:nvPr/>
        </p:nvSpPr>
        <p:spPr>
          <a:xfrm>
            <a:off x="3876214" y="666750"/>
            <a:ext cx="8239582" cy="27622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650BA-CC1B-4351-B422-301F65BCA277}"/>
              </a:ext>
            </a:extLst>
          </p:cNvPr>
          <p:cNvSpPr/>
          <p:nvPr/>
        </p:nvSpPr>
        <p:spPr>
          <a:xfrm>
            <a:off x="4239929" y="1624744"/>
            <a:ext cx="1928814" cy="67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D3873-A3FE-4B51-8C01-5B4408620D65}"/>
              </a:ext>
            </a:extLst>
          </p:cNvPr>
          <p:cNvSpPr/>
          <p:nvPr/>
        </p:nvSpPr>
        <p:spPr>
          <a:xfrm>
            <a:off x="6660239" y="880646"/>
            <a:ext cx="2113118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B2FB4-23A6-41A7-8177-998775C10639}"/>
              </a:ext>
            </a:extLst>
          </p:cNvPr>
          <p:cNvSpPr/>
          <p:nvPr/>
        </p:nvSpPr>
        <p:spPr>
          <a:xfrm>
            <a:off x="9256718" y="2521483"/>
            <a:ext cx="2257425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Pasien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A4255C-93B1-4EBD-BFC2-E00F85EADC3A}"/>
              </a:ext>
            </a:extLst>
          </p:cNvPr>
          <p:cNvSpPr/>
          <p:nvPr/>
        </p:nvSpPr>
        <p:spPr>
          <a:xfrm>
            <a:off x="9240682" y="1727234"/>
            <a:ext cx="2113118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6A4BEC-0CCA-4FA4-B455-B4B97B8094C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91968" y="1124644"/>
            <a:ext cx="1682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68C940-BCCB-4DAB-8645-89BAC97AFDB2}"/>
              </a:ext>
            </a:extLst>
          </p:cNvPr>
          <p:cNvCxnSpPr/>
          <p:nvPr/>
        </p:nvCxnSpPr>
        <p:spPr>
          <a:xfrm>
            <a:off x="6479983" y="1960459"/>
            <a:ext cx="168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0804E2-29EA-41D0-BC1F-AC1B4BF8DF5D}"/>
              </a:ext>
            </a:extLst>
          </p:cNvPr>
          <p:cNvCxnSpPr/>
          <p:nvPr/>
        </p:nvCxnSpPr>
        <p:spPr>
          <a:xfrm>
            <a:off x="6475933" y="2801663"/>
            <a:ext cx="168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A1CCE-B266-4E08-A209-F72229B75544}"/>
              </a:ext>
            </a:extLst>
          </p:cNvPr>
          <p:cNvCxnSpPr/>
          <p:nvPr/>
        </p:nvCxnSpPr>
        <p:spPr>
          <a:xfrm flipH="1">
            <a:off x="6475933" y="1124644"/>
            <a:ext cx="16035" cy="167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A1C593-F9A5-440B-8644-8281DC38C5DB}"/>
              </a:ext>
            </a:extLst>
          </p:cNvPr>
          <p:cNvCxnSpPr>
            <a:stCxn id="4" idx="3"/>
          </p:cNvCxnSpPr>
          <p:nvPr/>
        </p:nvCxnSpPr>
        <p:spPr>
          <a:xfrm>
            <a:off x="6168743" y="1960459"/>
            <a:ext cx="295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FBDBE648-FFE7-4439-87F3-E78E798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6" y="261259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 &gt; Jadwal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BACFB3-7432-4317-A2F4-BC39917ACC13}"/>
              </a:ext>
            </a:extLst>
          </p:cNvPr>
          <p:cNvSpPr/>
          <p:nvPr/>
        </p:nvSpPr>
        <p:spPr>
          <a:xfrm>
            <a:off x="787816" y="3853587"/>
            <a:ext cx="1928814" cy="67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Jadwal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F30A7-1456-40B8-9BDB-BFBAC01CE40D}"/>
              </a:ext>
            </a:extLst>
          </p:cNvPr>
          <p:cNvSpPr/>
          <p:nvPr/>
        </p:nvSpPr>
        <p:spPr>
          <a:xfrm>
            <a:off x="3240135" y="3945302"/>
            <a:ext cx="2113118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DC07B-47F0-440A-B7FE-A085695B048E}"/>
              </a:ext>
            </a:extLst>
          </p:cNvPr>
          <p:cNvSpPr/>
          <p:nvPr/>
        </p:nvSpPr>
        <p:spPr>
          <a:xfrm>
            <a:off x="9040511" y="4797204"/>
            <a:ext cx="2473631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&amp; Data Pasien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E6567A-EE2B-4825-B9AF-793BEEF589A2}"/>
              </a:ext>
            </a:extLst>
          </p:cNvPr>
          <p:cNvSpPr/>
          <p:nvPr/>
        </p:nvSpPr>
        <p:spPr>
          <a:xfrm>
            <a:off x="9040512" y="3781344"/>
            <a:ext cx="2113118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B51CCE-8649-402D-9EB3-04608D192FD7}"/>
              </a:ext>
            </a:extLst>
          </p:cNvPr>
          <p:cNvCxnSpPr/>
          <p:nvPr/>
        </p:nvCxnSpPr>
        <p:spPr>
          <a:xfrm>
            <a:off x="3027870" y="4189302"/>
            <a:ext cx="1682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44475C-63BE-41B5-BC16-A4051D8EF2D4}"/>
              </a:ext>
            </a:extLst>
          </p:cNvPr>
          <p:cNvCxnSpPr>
            <a:stCxn id="13" idx="3"/>
          </p:cNvCxnSpPr>
          <p:nvPr/>
        </p:nvCxnSpPr>
        <p:spPr>
          <a:xfrm>
            <a:off x="2716630" y="4189302"/>
            <a:ext cx="295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B95137F-AD03-46E9-B633-0B3DBFB28EBF}"/>
              </a:ext>
            </a:extLst>
          </p:cNvPr>
          <p:cNvSpPr/>
          <p:nvPr/>
        </p:nvSpPr>
        <p:spPr>
          <a:xfrm>
            <a:off x="6644203" y="1727234"/>
            <a:ext cx="2113118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27B18D-0AC0-46BD-898F-855FD5AFFF79}"/>
              </a:ext>
            </a:extLst>
          </p:cNvPr>
          <p:cNvCxnSpPr>
            <a:stCxn id="24" idx="3"/>
            <a:endCxn id="10" idx="1"/>
          </p:cNvCxnSpPr>
          <p:nvPr/>
        </p:nvCxnSpPr>
        <p:spPr>
          <a:xfrm>
            <a:off x="8757321" y="1971233"/>
            <a:ext cx="48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BC0758-2D77-4235-961B-1248A052F963}"/>
              </a:ext>
            </a:extLst>
          </p:cNvPr>
          <p:cNvSpPr/>
          <p:nvPr/>
        </p:nvSpPr>
        <p:spPr>
          <a:xfrm>
            <a:off x="6665330" y="2539813"/>
            <a:ext cx="2108027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Out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8FC28C-CCCF-4B36-A57C-A6569A38B433}"/>
              </a:ext>
            </a:extLst>
          </p:cNvPr>
          <p:cNvCxnSpPr/>
          <p:nvPr/>
        </p:nvCxnSpPr>
        <p:spPr>
          <a:xfrm>
            <a:off x="8773357" y="2796280"/>
            <a:ext cx="48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07B32-3B2D-4191-825B-8519B8F4B08F}"/>
              </a:ext>
            </a:extLst>
          </p:cNvPr>
          <p:cNvSpPr/>
          <p:nvPr/>
        </p:nvSpPr>
        <p:spPr>
          <a:xfrm>
            <a:off x="6644203" y="4146399"/>
            <a:ext cx="1928814" cy="67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Rekam Medis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44768-70AB-4D9E-8BFF-7260B8CB8DA6}"/>
              </a:ext>
            </a:extLst>
          </p:cNvPr>
          <p:cNvSpPr/>
          <p:nvPr/>
        </p:nvSpPr>
        <p:spPr>
          <a:xfrm>
            <a:off x="3240135" y="4785647"/>
            <a:ext cx="2113118" cy="487997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Registrasi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CA4899-911E-4B2A-85BD-8A5F2A19B5AD}"/>
              </a:ext>
            </a:extLst>
          </p:cNvPr>
          <p:cNvCxnSpPr>
            <a:cxnSpLocks/>
          </p:cNvCxnSpPr>
          <p:nvPr/>
        </p:nvCxnSpPr>
        <p:spPr>
          <a:xfrm flipH="1">
            <a:off x="8856208" y="4025342"/>
            <a:ext cx="1" cy="101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C3959B-3060-4B9F-88EB-202E202E95B6}"/>
              </a:ext>
            </a:extLst>
          </p:cNvPr>
          <p:cNvCxnSpPr>
            <a:cxnSpLocks/>
          </p:cNvCxnSpPr>
          <p:nvPr/>
        </p:nvCxnSpPr>
        <p:spPr>
          <a:xfrm>
            <a:off x="8864226" y="4025343"/>
            <a:ext cx="1682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1E1CCE-6794-4031-B97D-00FFCBDB1C1E}"/>
              </a:ext>
            </a:extLst>
          </p:cNvPr>
          <p:cNvCxnSpPr>
            <a:cxnSpLocks/>
          </p:cNvCxnSpPr>
          <p:nvPr/>
        </p:nvCxnSpPr>
        <p:spPr>
          <a:xfrm>
            <a:off x="8864225" y="5041203"/>
            <a:ext cx="1682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A40DCB-E44D-49D1-BD96-39A357479CDA}"/>
              </a:ext>
            </a:extLst>
          </p:cNvPr>
          <p:cNvCxnSpPr>
            <a:cxnSpLocks/>
          </p:cNvCxnSpPr>
          <p:nvPr/>
        </p:nvCxnSpPr>
        <p:spPr>
          <a:xfrm>
            <a:off x="8563364" y="4480422"/>
            <a:ext cx="295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06A54-D754-4DD8-858D-6D495891D96B}"/>
              </a:ext>
            </a:extLst>
          </p:cNvPr>
          <p:cNvSpPr/>
          <p:nvPr/>
        </p:nvSpPr>
        <p:spPr>
          <a:xfrm>
            <a:off x="3103936" y="5625992"/>
            <a:ext cx="1162050" cy="376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Pasien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38AF39-C0CB-489C-9DB8-36C882F8162B}"/>
              </a:ext>
            </a:extLst>
          </p:cNvPr>
          <p:cNvSpPr/>
          <p:nvPr/>
        </p:nvSpPr>
        <p:spPr>
          <a:xfrm>
            <a:off x="4490195" y="5625992"/>
            <a:ext cx="1162050" cy="376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NAkes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A068B5-1C85-4469-B918-E9C7E38203B1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4265986" y="5814450"/>
            <a:ext cx="224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81E043-2F92-4B5A-874A-22BF67856F93}"/>
              </a:ext>
            </a:extLst>
          </p:cNvPr>
          <p:cNvCxnSpPr/>
          <p:nvPr/>
        </p:nvCxnSpPr>
        <p:spPr>
          <a:xfrm flipH="1">
            <a:off x="4265986" y="6002908"/>
            <a:ext cx="224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A5F0150-7163-43E6-AFC2-BFD741205A57}"/>
              </a:ext>
            </a:extLst>
          </p:cNvPr>
          <p:cNvSpPr/>
          <p:nvPr/>
        </p:nvSpPr>
        <p:spPr>
          <a:xfrm>
            <a:off x="4073290" y="6088805"/>
            <a:ext cx="609600" cy="61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Q&amp;R Code</a:t>
            </a:r>
          </a:p>
        </p:txBody>
      </p:sp>
    </p:spTree>
    <p:extLst>
      <p:ext uri="{BB962C8B-B14F-4D97-AF65-F5344CB8AC3E}">
        <p14:creationId xmlns:p14="http://schemas.microsoft.com/office/powerpoint/2010/main" val="2244044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B8E0-A7E2-4913-98AC-53BA8E52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083C-DE6D-40C8-8F63-EA8BC19E2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Daftar Janji </a:t>
            </a:r>
            <a:r>
              <a:rPr lang="en-US" dirty="0" err="1"/>
              <a:t>dengan</a:t>
            </a:r>
            <a:r>
              <a:rPr lang="en-US" dirty="0"/>
              <a:t> Calon Pasien</a:t>
            </a:r>
          </a:p>
          <a:p>
            <a:r>
              <a:rPr lang="en-US" dirty="0"/>
              <a:t>Daftar Check-in Pasien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73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4E7081-31DD-4EAD-85A7-801DFF3D86FC}"/>
              </a:ext>
            </a:extLst>
          </p:cNvPr>
          <p:cNvSpPr/>
          <p:nvPr/>
        </p:nvSpPr>
        <p:spPr>
          <a:xfrm>
            <a:off x="1195912" y="3185001"/>
            <a:ext cx="2257425" cy="487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Riwayat Janji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50BA1-78FE-4D37-8268-595C370B6374}"/>
              </a:ext>
            </a:extLst>
          </p:cNvPr>
          <p:cNvSpPr/>
          <p:nvPr/>
        </p:nvSpPr>
        <p:spPr>
          <a:xfrm>
            <a:off x="4599512" y="2008133"/>
            <a:ext cx="2257425" cy="487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 Nakes/Klinik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EF9416-218F-46D4-8FAD-745928FB18C0}"/>
              </a:ext>
            </a:extLst>
          </p:cNvPr>
          <p:cNvSpPr/>
          <p:nvPr/>
        </p:nvSpPr>
        <p:spPr>
          <a:xfrm>
            <a:off x="7114112" y="2008132"/>
            <a:ext cx="2257425" cy="487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Pilih Tanggal &amp; Jam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DD1EA-683C-44E7-9F8B-0597BBDB254B}"/>
              </a:ext>
            </a:extLst>
          </p:cNvPr>
          <p:cNvCxnSpPr>
            <a:cxnSpLocks/>
          </p:cNvCxnSpPr>
          <p:nvPr/>
        </p:nvCxnSpPr>
        <p:spPr>
          <a:xfrm flipH="1">
            <a:off x="3453337" y="3462866"/>
            <a:ext cx="4789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8BB6F3-A5D0-42CF-B6C5-5ACAD2ABD90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42824" y="2496129"/>
            <a:ext cx="1" cy="966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65438D-4526-48D9-A552-B84D1D90E452}"/>
              </a:ext>
            </a:extLst>
          </p:cNvPr>
          <p:cNvCxnSpPr/>
          <p:nvPr/>
        </p:nvCxnSpPr>
        <p:spPr>
          <a:xfrm>
            <a:off x="374650" y="2777758"/>
            <a:ext cx="113622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04E92-A3B2-438C-A9AD-007A88401C05}"/>
              </a:ext>
            </a:extLst>
          </p:cNvPr>
          <p:cNvSpPr/>
          <p:nvPr/>
        </p:nvSpPr>
        <p:spPr>
          <a:xfrm>
            <a:off x="1195912" y="4110620"/>
            <a:ext cx="2257425" cy="805027"/>
          </a:xfrm>
          <a:prstGeom prst="rect">
            <a:avLst/>
          </a:prstGeom>
          <a:solidFill>
            <a:srgbClr val="F5F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Calon Pasien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BC3D81-41D9-475D-9354-F477E317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0013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 &gt; Jadwal &gt; Riwayat Janji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0AFA593-DB26-4CBA-A9C1-8CD7B52E222E}"/>
              </a:ext>
            </a:extLst>
          </p:cNvPr>
          <p:cNvSpPr/>
          <p:nvPr/>
        </p:nvSpPr>
        <p:spPr>
          <a:xfrm>
            <a:off x="8242824" y="2979497"/>
            <a:ext cx="1435641" cy="487997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Informasi </a:t>
            </a:r>
            <a:r>
              <a:rPr lang="en-US" sz="1400" dirty="0" err="1">
                <a:solidFill>
                  <a:schemeClr val="tx1"/>
                </a:solidFill>
              </a:rPr>
              <a:t>Tiket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3D73C-3B94-4A4C-AEBD-BC70323251B9}"/>
              </a:ext>
            </a:extLst>
          </p:cNvPr>
          <p:cNvSpPr/>
          <p:nvPr/>
        </p:nvSpPr>
        <p:spPr>
          <a:xfrm>
            <a:off x="1195912" y="4950755"/>
            <a:ext cx="2257425" cy="805027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Informasi </a:t>
            </a:r>
            <a:r>
              <a:rPr lang="en-US" dirty="0" err="1">
                <a:solidFill>
                  <a:schemeClr val="tx1"/>
                </a:solidFill>
              </a:rPr>
              <a:t>Tiket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D9D134-F3ED-43D8-A45B-2FD1BE2A6939}"/>
              </a:ext>
            </a:extLst>
          </p:cNvPr>
          <p:cNvCxnSpPr>
            <a:stCxn id="4" idx="2"/>
            <a:endCxn id="16" idx="0"/>
          </p:cNvCxnSpPr>
          <p:nvPr/>
        </p:nvCxnSpPr>
        <p:spPr>
          <a:xfrm>
            <a:off x="2324625" y="3672998"/>
            <a:ext cx="0" cy="43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2833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39BA0-83AF-43C6-B813-B355BB89100E}"/>
              </a:ext>
            </a:extLst>
          </p:cNvPr>
          <p:cNvSpPr/>
          <p:nvPr/>
        </p:nvSpPr>
        <p:spPr>
          <a:xfrm>
            <a:off x="2578799" y="2000250"/>
            <a:ext cx="2257425" cy="669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8CFB5-3240-4C3C-AF05-97E3B65AC864}"/>
              </a:ext>
            </a:extLst>
          </p:cNvPr>
          <p:cNvSpPr/>
          <p:nvPr/>
        </p:nvSpPr>
        <p:spPr>
          <a:xfrm>
            <a:off x="5353050" y="2090999"/>
            <a:ext cx="2257425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 QR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7EF5-C6C1-4882-A821-74CA7FF1B6FE}"/>
              </a:ext>
            </a:extLst>
          </p:cNvPr>
          <p:cNvSpPr/>
          <p:nvPr/>
        </p:nvSpPr>
        <p:spPr>
          <a:xfrm>
            <a:off x="2578798" y="3239405"/>
            <a:ext cx="2257425" cy="81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Pemeriksaan Kesehatan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8CFDB-175A-4D13-9215-A832B662F7DA}"/>
              </a:ext>
            </a:extLst>
          </p:cNvPr>
          <p:cNvSpPr/>
          <p:nvPr/>
        </p:nvSpPr>
        <p:spPr>
          <a:xfrm>
            <a:off x="5517451" y="3404526"/>
            <a:ext cx="2257425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Out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34252C-DD2A-4F17-B4BA-438D5B0E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51" y="406934"/>
            <a:ext cx="10515600" cy="669497"/>
          </a:xfrm>
        </p:spPr>
        <p:txBody>
          <a:bodyPr>
            <a:normAutofit fontScale="90000"/>
          </a:bodyPr>
          <a:lstStyle/>
          <a:p>
            <a:r>
              <a:rPr lang="en-US" dirty="0"/>
              <a:t>Menu &gt; Jadwal &gt; Daftar Check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3905C1-6A88-494D-BEE4-528C619F1F66}"/>
              </a:ext>
            </a:extLst>
          </p:cNvPr>
          <p:cNvCxnSpPr>
            <a:stCxn id="4" idx="3"/>
          </p:cNvCxnSpPr>
          <p:nvPr/>
        </p:nvCxnSpPr>
        <p:spPr>
          <a:xfrm flipV="1">
            <a:off x="4836224" y="2334998"/>
            <a:ext cx="516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EF2434-24BC-4FF2-9830-4F190667FE1F}"/>
              </a:ext>
            </a:extLst>
          </p:cNvPr>
          <p:cNvCxnSpPr/>
          <p:nvPr/>
        </p:nvCxnSpPr>
        <p:spPr>
          <a:xfrm flipV="1">
            <a:off x="7610475" y="2326823"/>
            <a:ext cx="516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CB723F-BA3F-4536-B78B-6DD70C260B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36223" y="3648525"/>
            <a:ext cx="68122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D0EB-CC42-43C9-A5C7-C4D4E89FF855}"/>
              </a:ext>
            </a:extLst>
          </p:cNvPr>
          <p:cNvSpPr/>
          <p:nvPr/>
        </p:nvSpPr>
        <p:spPr>
          <a:xfrm>
            <a:off x="8162925" y="2090999"/>
            <a:ext cx="2257425" cy="487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Check 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B07FB-ED28-43C3-9B49-346E5F6A3470}"/>
              </a:ext>
            </a:extLst>
          </p:cNvPr>
          <p:cNvSpPr/>
          <p:nvPr/>
        </p:nvSpPr>
        <p:spPr>
          <a:xfrm>
            <a:off x="2578798" y="4675267"/>
            <a:ext cx="2257425" cy="669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Daftar Pasien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CB1F99-260F-4618-B5A7-2DA5AABFD2FA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836223" y="5010015"/>
            <a:ext cx="1760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3CFF03-EFDF-402A-B8A3-B45F718FAE04}"/>
              </a:ext>
            </a:extLst>
          </p:cNvPr>
          <p:cNvCxnSpPr>
            <a:cxnSpLocks/>
          </p:cNvCxnSpPr>
          <p:nvPr/>
        </p:nvCxnSpPr>
        <p:spPr>
          <a:xfrm>
            <a:off x="6596251" y="3892522"/>
            <a:ext cx="0" cy="111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89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2B98-96AC-4C0D-8278-4D587826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Jadwal &gt; Riwayat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FE628F-2397-453D-865C-E34C6855CCB4}"/>
              </a:ext>
            </a:extLst>
          </p:cNvPr>
          <p:cNvSpPr/>
          <p:nvPr/>
        </p:nvSpPr>
        <p:spPr>
          <a:xfrm>
            <a:off x="1143000" y="1962150"/>
            <a:ext cx="266700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Riwayat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6FDF9-2F48-4E96-8A50-3B7D47543CC4}"/>
              </a:ext>
            </a:extLst>
          </p:cNvPr>
          <p:cNvSpPr/>
          <p:nvPr/>
        </p:nvSpPr>
        <p:spPr>
          <a:xfrm>
            <a:off x="4333875" y="1435894"/>
            <a:ext cx="266700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59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92B9-2FAA-4A99-8FF1-50CBCB29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5072-F3C8-4DD2-98E5-B039C7A3D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Verifikasi tidak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backoffice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/>
              <a:t>Guna Rekam Medis</a:t>
            </a:r>
            <a:endParaRPr lang="en-US" dirty="0"/>
          </a:p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diagnosa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83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CEFA-73C7-4107-8E7B-F108F2DA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F832-1768-41B9-A83D-9D110FFB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945F-DAC0-4253-9E72-208E049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2" y="-152400"/>
            <a:ext cx="3124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71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D8ED-31F4-4442-9D63-8C6C31E1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4" y="1087655"/>
            <a:ext cx="10853286" cy="5688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Wireframe </a:t>
            </a:r>
            <a:r>
              <a:rPr lang="en-US" b="1" dirty="0" err="1"/>
              <a:t>Membuat</a:t>
            </a:r>
            <a:r>
              <a:rPr lang="en-US" b="1" dirty="0"/>
              <a:t> Janji Vaksinasi </a:t>
            </a:r>
            <a:r>
              <a:rPr lang="en-US" b="1" dirty="0" err="1"/>
              <a:t>dengan</a:t>
            </a:r>
            <a:r>
              <a:rPr lang="en-US" b="1" dirty="0"/>
              <a:t> Nakes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tergantung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jadwal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diajukan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Nakes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Booking (</a:t>
            </a:r>
            <a:r>
              <a:rPr lang="en-US" dirty="0" err="1"/>
              <a:t>menghindari</a:t>
            </a:r>
            <a:r>
              <a:rPr lang="en-US" dirty="0"/>
              <a:t> double book) =&gt;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“Daftar Janji”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Kombinasi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: Nama Klinik : Nama Nakes : Nama Anak : Vaksin : Hari : Tanggal : Jam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Nakes yang </a:t>
            </a:r>
            <a:r>
              <a:rPr lang="en-US" dirty="0" err="1"/>
              <a:t>sama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urutan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teratas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Jadwal Nakes: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Ketersediaan</a:t>
            </a:r>
            <a:r>
              <a:rPr lang="en-US" dirty="0"/>
              <a:t> Vaksin</a:t>
            </a:r>
          </a:p>
          <a:p>
            <a:pPr marL="0" indent="0">
              <a:buNone/>
            </a:pPr>
            <a:r>
              <a:rPr lang="en-US" dirty="0"/>
              <a:t>- Jadwal Kerja Nakes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Imunisasi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8878DB-E74F-47B7-96C1-B7FD585F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" y="81815"/>
            <a:ext cx="11007291" cy="842211"/>
          </a:xfrm>
        </p:spPr>
        <p:txBody>
          <a:bodyPr>
            <a:normAutofit/>
          </a:bodyPr>
          <a:lstStyle/>
          <a:p>
            <a:r>
              <a:rPr lang="en-US" dirty="0"/>
              <a:t>Vaksinasi</a:t>
            </a:r>
          </a:p>
        </p:txBody>
      </p:sp>
    </p:spTree>
    <p:extLst>
      <p:ext uri="{BB962C8B-B14F-4D97-AF65-F5344CB8AC3E}">
        <p14:creationId xmlns:p14="http://schemas.microsoft.com/office/powerpoint/2010/main" val="1442978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D8ED-31F4-4442-9D63-8C6C31E1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4" y="1087655"/>
            <a:ext cx="10853286" cy="5688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Wireframe </a:t>
            </a:r>
            <a:r>
              <a:rPr lang="en-US" b="1" dirty="0" err="1"/>
              <a:t>Membuat</a:t>
            </a:r>
            <a:r>
              <a:rPr lang="en-US" b="1" dirty="0"/>
              <a:t> Janji Vaksinasi </a:t>
            </a:r>
            <a:r>
              <a:rPr lang="en-US" b="1" dirty="0" err="1"/>
              <a:t>dengan</a:t>
            </a:r>
            <a:r>
              <a:rPr lang="en-US" b="1" dirty="0"/>
              <a:t> Nakes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tergantung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jadwal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diajukan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Nakes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Booking (</a:t>
            </a:r>
            <a:r>
              <a:rPr lang="en-US" dirty="0" err="1"/>
              <a:t>menghindari</a:t>
            </a:r>
            <a:r>
              <a:rPr lang="en-US" dirty="0"/>
              <a:t> double book) =&gt;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“Daftar Janji”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Kombinasi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: Nama Klinik : Nama Nakes : Hari : Tanggal : Jam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Nakes yang </a:t>
            </a:r>
            <a:r>
              <a:rPr lang="en-US" dirty="0" err="1"/>
              <a:t>sama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Jadwal Nakes: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Ketersediaan</a:t>
            </a:r>
            <a:r>
              <a:rPr lang="en-US" dirty="0"/>
              <a:t> Vaksin</a:t>
            </a:r>
          </a:p>
          <a:p>
            <a:pPr marL="0" indent="0">
              <a:buNone/>
            </a:pPr>
            <a:r>
              <a:rPr lang="en-US" dirty="0"/>
              <a:t>- Jadwal Kerja Nakes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Imunisasi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8878DB-E74F-47B7-96C1-B7FD585F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" y="81815"/>
            <a:ext cx="11007291" cy="842211"/>
          </a:xfrm>
        </p:spPr>
        <p:txBody>
          <a:bodyPr>
            <a:normAutofit/>
          </a:bodyPr>
          <a:lstStyle/>
          <a:p>
            <a:r>
              <a:rPr lang="en-US" dirty="0"/>
              <a:t>Vaksinasi</a:t>
            </a:r>
          </a:p>
        </p:txBody>
      </p:sp>
    </p:spTree>
    <p:extLst>
      <p:ext uri="{BB962C8B-B14F-4D97-AF65-F5344CB8AC3E}">
        <p14:creationId xmlns:p14="http://schemas.microsoft.com/office/powerpoint/2010/main" val="12076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21802</TotalTime>
  <Words>5064</Words>
  <Application>Microsoft Office PowerPoint</Application>
  <PresentationFormat>Widescreen</PresentationFormat>
  <Paragraphs>1094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60" baseType="lpstr">
      <vt:lpstr>-apple-system</vt:lpstr>
      <vt:lpstr>Arial</vt:lpstr>
      <vt:lpstr>Arial</vt:lpstr>
      <vt:lpstr>Bookman Old Style</vt:lpstr>
      <vt:lpstr>Calibri</vt:lpstr>
      <vt:lpstr>Calibri Light</vt:lpstr>
      <vt:lpstr>Courier New</vt:lpstr>
      <vt:lpstr>ff0</vt:lpstr>
      <vt:lpstr>ff3</vt:lpstr>
      <vt:lpstr>ff4</vt:lpstr>
      <vt:lpstr>Helvetica</vt:lpstr>
      <vt:lpstr>Helvetica Neue</vt:lpstr>
      <vt:lpstr>Jost</vt:lpstr>
      <vt:lpstr>montserrat-ff</vt:lpstr>
      <vt:lpstr>Poppins</vt:lpstr>
      <vt:lpstr>Raleway</vt:lpstr>
      <vt:lpstr>Source Sans Pro</vt:lpstr>
      <vt:lpstr>Wingdings</vt:lpstr>
      <vt:lpstr>Office Theme</vt:lpstr>
      <vt:lpstr>Aplikasi E-Imunisasi untuk Tenaga Kesehatan</vt:lpstr>
      <vt:lpstr>PowerPoint Presentation</vt:lpstr>
      <vt:lpstr> App E-Imunisasi untuk Tenaga Kesehatan </vt:lpstr>
      <vt:lpstr>Imunisasi</vt:lpstr>
      <vt:lpstr>User Story (Dokter)</vt:lpstr>
      <vt:lpstr>User Story (Bidan)</vt:lpstr>
      <vt:lpstr>User Story (Perawat)</vt:lpstr>
      <vt:lpstr>Use Case (Puskesmas)</vt:lpstr>
      <vt:lpstr>Use case</vt:lpstr>
      <vt:lpstr>UNDANG-UNDANG REPUBLIK INDONESIA NOMOR 4 TAHUN 2019 TENTANG KEBIDANAN Pasal 61  </vt:lpstr>
      <vt:lpstr>Tugas dan Wewenang  Bidan</vt:lpstr>
      <vt:lpstr>Pelayanan Kesehatan Anak </vt:lpstr>
      <vt:lpstr>PowerPoint Presentation</vt:lpstr>
      <vt:lpstr>PowerPoint Presentation</vt:lpstr>
      <vt:lpstr>Use case </vt:lpstr>
      <vt:lpstr>Use case </vt:lpstr>
      <vt:lpstr>Use case </vt:lpstr>
      <vt:lpstr>Use Case Bidan</vt:lpstr>
      <vt:lpstr>Use case </vt:lpstr>
      <vt:lpstr>Use Case Profil Bidan</vt:lpstr>
      <vt:lpstr>Use Case Posyandu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User story pin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I  KETENTUAN UMUM </vt:lpstr>
      <vt:lpstr>PowerPoint Presentation</vt:lpstr>
      <vt:lpstr>Bidan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Faktor–Faktor yang Mempengaruhi Kedatangan Ibu di Posyandu: </vt:lpstr>
      <vt:lpstr>PowerPoint Presentation</vt:lpstr>
      <vt:lpstr>PowerPoint Presentation</vt:lpstr>
      <vt:lpstr>Tupoksi Bidan</vt:lpstr>
      <vt:lpstr>User Story Bidan</vt:lpstr>
      <vt:lpstr>Alokasi Waktu </vt:lpstr>
      <vt:lpstr>PowerPoint Presentation</vt:lpstr>
      <vt:lpstr>Menu Klinik</vt:lpstr>
      <vt:lpstr>Kriteria User Nakes</vt:lpstr>
      <vt:lpstr>Kegunaan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Menu</vt:lpstr>
      <vt:lpstr>Menu</vt:lpstr>
      <vt:lpstr>Menu</vt:lpstr>
      <vt:lpstr>PowerPoint Presentation</vt:lpstr>
      <vt:lpstr>PowerPoint Presentation</vt:lpstr>
      <vt:lpstr>PowerPoint Presentation</vt:lpstr>
      <vt:lpstr>PowerPoint Presentation</vt:lpstr>
      <vt:lpstr>Jadwal</vt:lpstr>
      <vt:lpstr>Menu &gt; Jadwal</vt:lpstr>
      <vt:lpstr>Jadwal</vt:lpstr>
      <vt:lpstr>Menu &gt; Jadwal &gt; Riwayat Janji</vt:lpstr>
      <vt:lpstr>Menu &gt; Jadwal &gt; Daftar Check In</vt:lpstr>
      <vt:lpstr>Jadwal &gt; Riwayat</vt:lpstr>
      <vt:lpstr>PowerPoint Presentation</vt:lpstr>
      <vt:lpstr>PowerPoint Presentation</vt:lpstr>
      <vt:lpstr>Vaksinasi</vt:lpstr>
      <vt:lpstr>Vaksinasi</vt:lpstr>
      <vt:lpstr>Vaksinasi</vt:lpstr>
      <vt:lpstr>Vaksinasi</vt:lpstr>
      <vt:lpstr>Rekam Medis</vt:lpstr>
      <vt:lpstr>Jenis Rekam Medis</vt:lpstr>
      <vt:lpstr>Fungsi</vt:lpstr>
      <vt:lpstr>Rekam Medis : Jenis Data</vt:lpstr>
      <vt:lpstr>Isi Rekam Medis</vt:lpstr>
      <vt:lpstr>Anamnesis</vt:lpstr>
      <vt:lpstr>Penyimpanan Rekam Medis </vt:lpstr>
      <vt:lpstr>Sanksi pelanggaran kerahasiaan rekam medis pasien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E-Imunisasi</vt:lpstr>
      <vt:lpstr>Use Case E-Imunisasi</vt:lpstr>
      <vt:lpstr>PowerPoint Presentation</vt:lpstr>
      <vt:lpstr>Nakes</vt:lpstr>
      <vt:lpstr> </vt:lpstr>
      <vt:lpstr>PowerPoint Presentation</vt:lpstr>
      <vt:lpstr>Motto E-Imunisasi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Indeks Massa Tubuh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E-Imunisasi untuk Tenaga Kesehatan</dc:title>
  <dc:creator>office 2019</dc:creator>
  <cp:lastModifiedBy>office 2019</cp:lastModifiedBy>
  <cp:revision>93</cp:revision>
  <dcterms:created xsi:type="dcterms:W3CDTF">2021-09-12T05:33:29Z</dcterms:created>
  <dcterms:modified xsi:type="dcterms:W3CDTF">2022-12-28T06:19:54Z</dcterms:modified>
</cp:coreProperties>
</file>